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56" r:id="rId5"/>
    <p:sldId id="272" r:id="rId6"/>
    <p:sldId id="273" r:id="rId7"/>
    <p:sldId id="263" r:id="rId8"/>
    <p:sldId id="275" r:id="rId9"/>
    <p:sldId id="264" r:id="rId10"/>
    <p:sldId id="277" r:id="rId11"/>
    <p:sldId id="265" r:id="rId12"/>
    <p:sldId id="276" r:id="rId13"/>
    <p:sldId id="267" r:id="rId14"/>
    <p:sldId id="274"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52" autoAdjust="0"/>
  </p:normalViewPr>
  <p:slideViewPr>
    <p:cSldViewPr snapToGrid="0" showGuides="1">
      <p:cViewPr varScale="1">
        <p:scale>
          <a:sx n="69" d="100"/>
          <a:sy n="69" d="100"/>
        </p:scale>
        <p:origin x="780" y="60"/>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p:scale>
          <a:sx n="66" d="100"/>
          <a:sy n="66" d="100"/>
        </p:scale>
        <p:origin x="333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F11738-7B43-4B42-A93F-63432E515165}" type="datetimeFigureOut">
              <a:rPr lang="en-US" smtClean="0"/>
              <a:t>27/04/2025</a:t>
            </a:fld>
            <a:endParaRPr lang="en-US" dirty="0"/>
          </a:p>
        </p:txBody>
      </p:sp>
      <p:sp>
        <p:nvSpPr>
          <p:cNvPr id="4" name="Footer Placeholder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474F99-60BC-462F-82FF-AD0F7D3371E4}" type="slidenum">
              <a:rPr lang="en-US" smtClean="0"/>
              <a:t>‹#›</a:t>
            </a:fld>
            <a:endParaRPr lang="en-US"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B000E-1A2E-4D2B-BADE-37753AB93090}" type="datetimeFigureOut">
              <a:rPr lang="en-US" smtClean="0"/>
              <a:t>27/04/2025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6AB8-ACBE-42E6-92F5-667EDDCD9652}" type="slidenum">
              <a:rPr lang="en-US" smtClean="0"/>
              <a:t>‹#›</a:t>
            </a:fld>
            <a:endParaRPr lang="en-US"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a:t>
            </a:fld>
            <a:endParaRPr lang="en-US" dirty="0"/>
          </a:p>
        </p:txBody>
      </p:sp>
    </p:spTree>
    <p:extLst>
      <p:ext uri="{BB962C8B-B14F-4D97-AF65-F5344CB8AC3E}">
        <p14:creationId xmlns:p14="http://schemas.microsoft.com/office/powerpoint/2010/main" val="365628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4</a:t>
            </a:fld>
            <a:endParaRPr lang="en-US" dirty="0"/>
          </a:p>
        </p:txBody>
      </p:sp>
    </p:spTree>
    <p:extLst>
      <p:ext uri="{BB962C8B-B14F-4D97-AF65-F5344CB8AC3E}">
        <p14:creationId xmlns:p14="http://schemas.microsoft.com/office/powerpoint/2010/main" val="286055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6</a:t>
            </a:fld>
            <a:endParaRPr lang="en-US" dirty="0"/>
          </a:p>
        </p:txBody>
      </p:sp>
    </p:spTree>
    <p:extLst>
      <p:ext uri="{BB962C8B-B14F-4D97-AF65-F5344CB8AC3E}">
        <p14:creationId xmlns:p14="http://schemas.microsoft.com/office/powerpoint/2010/main" val="379787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8</a:t>
            </a:fld>
            <a:endParaRPr lang="en-US" dirty="0"/>
          </a:p>
        </p:txBody>
      </p:sp>
    </p:spTree>
    <p:extLst>
      <p:ext uri="{BB962C8B-B14F-4D97-AF65-F5344CB8AC3E}">
        <p14:creationId xmlns:p14="http://schemas.microsoft.com/office/powerpoint/2010/main" val="214071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10</a:t>
            </a:fld>
            <a:endParaRPr lang="en-US" dirty="0"/>
          </a:p>
        </p:txBody>
      </p:sp>
    </p:spTree>
    <p:extLst>
      <p:ext uri="{BB962C8B-B14F-4D97-AF65-F5344CB8AC3E}">
        <p14:creationId xmlns:p14="http://schemas.microsoft.com/office/powerpoint/2010/main" val="361821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12</a:t>
            </a:fld>
            <a:endParaRPr lang="en-US" dirty="0"/>
          </a:p>
        </p:txBody>
      </p:sp>
    </p:spTree>
    <p:extLst>
      <p:ext uri="{BB962C8B-B14F-4D97-AF65-F5344CB8AC3E}">
        <p14:creationId xmlns:p14="http://schemas.microsoft.com/office/powerpoint/2010/main" val="191863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D421-E477-405A-91D4-9468DE9BE4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024F0D-0F00-4C64-975C-BD7D4FE0E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7D0E03-CFD6-4610-88AC-17F03CE8E193}"/>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5" name="Footer Placeholder 4">
            <a:extLst>
              <a:ext uri="{FF2B5EF4-FFF2-40B4-BE49-F238E27FC236}">
                <a16:creationId xmlns:a16="http://schemas.microsoft.com/office/drawing/2014/main" id="{1144536D-CBA9-4A34-85D3-481BD129E4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B1F3-61FB-4FDC-814D-EEC1C1FC37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03B0-8D7F-4489-AB72-C346C8870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9304-E5BD-4F3E-ADB0-974FEBCDEAA7}"/>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5" name="Footer Placeholder 4">
            <a:extLst>
              <a:ext uri="{FF2B5EF4-FFF2-40B4-BE49-F238E27FC236}">
                <a16:creationId xmlns:a16="http://schemas.microsoft.com/office/drawing/2014/main" id="{C338AD29-D9CD-42D8-9604-C47996EE99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47491-5142-48CA-9664-F5082D450F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576D-BE01-4BB5-A9F4-7DE4814E6820}"/>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5" name="Footer Placeholder 4">
            <a:extLst>
              <a:ext uri="{FF2B5EF4-FFF2-40B4-BE49-F238E27FC236}">
                <a16:creationId xmlns:a16="http://schemas.microsoft.com/office/drawing/2014/main" id="{5C10CA14-AD61-4101-9143-F7884378CA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47AB-DC6F-40F0-B4FB-9C0850EE0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939C5-683A-4FDC-A8CF-5F35848AD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FB5F0-A7AB-4ACB-91A6-4B836F174335}"/>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5" name="Footer Placeholder 4">
            <a:extLst>
              <a:ext uri="{FF2B5EF4-FFF2-40B4-BE49-F238E27FC236}">
                <a16:creationId xmlns:a16="http://schemas.microsoft.com/office/drawing/2014/main" id="{B01BCE02-CEFC-4D30-BBB0-23CE2CB5B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00015-2956-4E1F-B05F-214F1DE24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56B43-C1CB-4618-B91B-AAAEEB4015DA}"/>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5" name="Footer Placeholder 4">
            <a:extLst>
              <a:ext uri="{FF2B5EF4-FFF2-40B4-BE49-F238E27FC236}">
                <a16:creationId xmlns:a16="http://schemas.microsoft.com/office/drawing/2014/main" id="{C1688E39-E80F-4C18-9C2A-69886B8221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B990-ED8C-4AAA-8241-C4881B1382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612F2-9E33-44D3-80E2-578C5440A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F7B21-660D-43B3-9151-B40C9ABCD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6A10-CB05-4418-9338-CB55A7059760}"/>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6" name="Footer Placeholder 5">
            <a:extLst>
              <a:ext uri="{FF2B5EF4-FFF2-40B4-BE49-F238E27FC236}">
                <a16:creationId xmlns:a16="http://schemas.microsoft.com/office/drawing/2014/main" id="{06940335-9BE1-42D1-A30D-C3232BD3EE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3866BA-F48C-4383-B119-81B349676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9F967-CBBC-414E-9DC3-136707A8D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05A60-FBC4-40AC-9F71-0FAD9CD7A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F92BA-75D6-44F9-A1C8-BCFBF6FF6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3CDDC-3537-4692-BE83-87B2A82A7040}"/>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8" name="Footer Placeholder 7">
            <a:extLst>
              <a:ext uri="{FF2B5EF4-FFF2-40B4-BE49-F238E27FC236}">
                <a16:creationId xmlns:a16="http://schemas.microsoft.com/office/drawing/2014/main" id="{DF37B9E1-D5EA-4054-8D92-F930B36963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5FAF-B698-49B0-B197-FD64C97AF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E3F44-F1D6-40F7-9A7D-0542C4A9C58A}"/>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4" name="Footer Placeholder 3">
            <a:extLst>
              <a:ext uri="{FF2B5EF4-FFF2-40B4-BE49-F238E27FC236}">
                <a16:creationId xmlns:a16="http://schemas.microsoft.com/office/drawing/2014/main" id="{0248CC28-3F4A-42A0-B211-4BA085ADCD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9C79D-3B8A-4FA9-BC4A-63E3EF10AA4E}"/>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3" name="Footer Placeholder 2">
            <a:extLst>
              <a:ext uri="{FF2B5EF4-FFF2-40B4-BE49-F238E27FC236}">
                <a16:creationId xmlns:a16="http://schemas.microsoft.com/office/drawing/2014/main" id="{E4730E35-44DB-4FED-9E24-5BBE5D9DA8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BC150-9914-4A82-84CF-B3708B975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A7C02-9C7E-401F-BABE-D3028FF18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6080A-4623-4F4C-B5BF-7E9E7531FA72}"/>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6" name="Footer Placeholder 5">
            <a:extLst>
              <a:ext uri="{FF2B5EF4-FFF2-40B4-BE49-F238E27FC236}">
                <a16:creationId xmlns:a16="http://schemas.microsoft.com/office/drawing/2014/main" id="{319B1D15-0BD5-4F6E-A265-BD1F2F3613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1CC3D-D32B-4629-85B8-E779A4105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0517242-BF08-4A5E-ABD7-483896CAE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2B8E4-DF23-4701-B28A-B9E5700B31BD}"/>
              </a:ext>
            </a:extLst>
          </p:cNvPr>
          <p:cNvSpPr>
            <a:spLocks noGrp="1"/>
          </p:cNvSpPr>
          <p:nvPr>
            <p:ph type="dt" sz="half" idx="10"/>
          </p:nvPr>
        </p:nvSpPr>
        <p:spPr/>
        <p:txBody>
          <a:bodyPr/>
          <a:lstStyle/>
          <a:p>
            <a:fld id="{3050ACFF-56C3-4453-9BAD-A02FE717F83E}" type="datetimeFigureOut">
              <a:rPr lang="en-US" smtClean="0"/>
              <a:t>27/04/2025</a:t>
            </a:fld>
            <a:endParaRPr lang="en-US" dirty="0"/>
          </a:p>
        </p:txBody>
      </p:sp>
      <p:sp>
        <p:nvSpPr>
          <p:cNvPr id="6" name="Footer Placeholder 5">
            <a:extLst>
              <a:ext uri="{FF2B5EF4-FFF2-40B4-BE49-F238E27FC236}">
                <a16:creationId xmlns:a16="http://schemas.microsoft.com/office/drawing/2014/main" id="{546DE909-4588-4CF5-B2FA-B763124334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0ACFF-56C3-4453-9BAD-A02FE717F83E}" type="datetimeFigureOut">
              <a:rPr lang="en-US" smtClean="0"/>
              <a:t>27/04/2025</a:t>
            </a:fld>
            <a:endParaRPr lang="en-US" dirty="0"/>
          </a:p>
        </p:txBody>
      </p:sp>
      <p:sp>
        <p:nvSpPr>
          <p:cNvPr id="5" name="Footer Placeholder 4">
            <a:extLst>
              <a:ext uri="{FF2B5EF4-FFF2-40B4-BE49-F238E27FC236}">
                <a16:creationId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7955-6230-48B4-BD8B-A7C460F75945}" type="slidenum">
              <a:rPr lang="en-US" smtClean="0"/>
              <a:t>‹#›</a:t>
            </a:fld>
            <a:endParaRPr lang="en-US"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msn.com/" TargetMode="External"/><Relationship Id="rId5" Type="http://schemas.openxmlformats.org/officeDocument/2006/relationships/hyperlink" Target="http://www.yahoo.com/" TargetMode="External"/><Relationship Id="rId4" Type="http://schemas.openxmlformats.org/officeDocument/2006/relationships/hyperlink" Target="http://www.google.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24slides.com/?utm_campaign=mp&amp;utm_medium=ppt&amp;utm_source=pptlink&amp;utm_content=&amp;utm_term=" TargetMode="Externa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a:lstStyle/>
          <a:p>
            <a:r>
              <a:rPr lang="en-US" dirty="0"/>
              <a:t>Balanced scorecard slide 1</a:t>
            </a:r>
          </a:p>
        </p:txBody>
      </p:sp>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1" y="2224954"/>
            <a:ext cx="9212239" cy="249717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292100" y="2348066"/>
            <a:ext cx="8920138" cy="2154436"/>
          </a:xfrm>
          <a:prstGeom prst="rect">
            <a:avLst/>
          </a:prstGeom>
          <a:noFill/>
        </p:spPr>
        <p:txBody>
          <a:bodyPr wrap="square" lIns="0" tIns="0" rIns="0" bIns="0" rtlCol="0" anchor="ctr">
            <a:spAutoFit/>
          </a:bodyPr>
          <a:lstStyle/>
          <a:p>
            <a:r>
              <a:rPr lang="en-US" sz="4800" b="1">
                <a:solidFill>
                  <a:schemeClr val="bg1"/>
                </a:solidFill>
                <a:latin typeface="+mj-lt"/>
              </a:rPr>
              <a:t>Bài 7</a:t>
            </a:r>
          </a:p>
          <a:p>
            <a:r>
              <a:rPr lang="en-US" sz="4600" b="1">
                <a:solidFill>
                  <a:schemeClr val="bg1"/>
                </a:solidFill>
                <a:latin typeface="Tahoma" panose="020B0604030504040204" pitchFamily="34" charset="0"/>
                <a:ea typeface="Tahoma" panose="020B0604030504040204" pitchFamily="34" charset="0"/>
                <a:cs typeface="Tahoma" panose="020B0604030504040204" pitchFamily="34" charset="0"/>
              </a:rPr>
              <a:t>THỰC HÀNH TÌM KIẾM THÔNG TIN TRÊN INTERNET</a:t>
            </a:r>
            <a:endParaRPr lang="en-US" sz="4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36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dirty="0"/>
              <a:t>Balanced scorecard slide 5</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2A3319D-674B-4490-8A60-B2C03BD3CD36}"/>
              </a:ext>
            </a:extLst>
          </p:cNvPr>
          <p:cNvSpPr/>
          <p:nvPr/>
        </p:nvSpPr>
        <p:spPr>
          <a:xfrm>
            <a:off x="1997123" y="2044005"/>
            <a:ext cx="6096000" cy="1384995"/>
          </a:xfrm>
          <a:prstGeom prst="rect">
            <a:avLst/>
          </a:prstGeom>
        </p:spPr>
        <p:txBody>
          <a:bodyPr>
            <a:spAutoFit/>
          </a:bodyPr>
          <a:lstStyle/>
          <a:p>
            <a:pPr lvl="0"/>
            <a:r>
              <a:rPr lang="en-US" sz="2800" b="1">
                <a:hlinkClick r:id="rId4"/>
              </a:rPr>
              <a:t>http://www.google.com</a:t>
            </a:r>
            <a:endParaRPr lang="en-US" sz="2800" b="1"/>
          </a:p>
          <a:p>
            <a:pPr lvl="0"/>
            <a:r>
              <a:rPr lang="en-US" sz="2800" b="1">
                <a:hlinkClick r:id="rId5"/>
              </a:rPr>
              <a:t>http://www.yahoo.com</a:t>
            </a:r>
            <a:endParaRPr lang="en-US" sz="2800" b="1"/>
          </a:p>
          <a:p>
            <a:pPr lvl="0"/>
            <a:r>
              <a:rPr lang="en-US" sz="2800" b="1">
                <a:hlinkClick r:id="rId6"/>
              </a:rPr>
              <a:t>http://www.msn.com</a:t>
            </a:r>
            <a:endParaRPr lang="en-US" sz="2800" b="1"/>
          </a:p>
        </p:txBody>
      </p:sp>
      <p:sp>
        <p:nvSpPr>
          <p:cNvPr id="4" name="TextBox 3">
            <a:extLst>
              <a:ext uri="{FF2B5EF4-FFF2-40B4-BE49-F238E27FC236}">
                <a16:creationId xmlns:a16="http://schemas.microsoft.com/office/drawing/2014/main" id="{A98DD21F-0C3C-D2D9-0F58-AB637199067B}"/>
              </a:ext>
            </a:extLst>
          </p:cNvPr>
          <p:cNvSpPr txBox="1"/>
          <p:nvPr/>
        </p:nvSpPr>
        <p:spPr>
          <a:xfrm>
            <a:off x="1040482" y="598714"/>
            <a:ext cx="10633552" cy="954107"/>
          </a:xfrm>
          <a:prstGeom prst="rect">
            <a:avLst/>
          </a:prstGeom>
          <a:noFill/>
        </p:spPr>
        <p:txBody>
          <a:bodyPr wrap="none" rtlCol="0">
            <a:spAutoFit/>
          </a:bodyPr>
          <a:lstStyle/>
          <a:p>
            <a:r>
              <a:rPr lang="en-US" sz="2800" b="1">
                <a:solidFill>
                  <a:srgbClr val="7030A0"/>
                </a:solidFill>
                <a:latin typeface="Times New Roman" panose="02020603050405020304" pitchFamily="18" charset="0"/>
                <a:cs typeface="Times New Roman" panose="02020603050405020304" pitchFamily="18" charset="0"/>
              </a:rPr>
              <a:t>Nhiệm vụ 4. Trải nghiệm và so sánh giữa các máy tìm kiếm phổ biến</a:t>
            </a:r>
          </a:p>
          <a:p>
            <a:r>
              <a:rPr lang="en-US" sz="2800">
                <a:solidFill>
                  <a:srgbClr val="7030A0"/>
                </a:solidFill>
                <a:latin typeface="Times New Roman" panose="02020603050405020304" pitchFamily="18" charset="0"/>
                <a:cs typeface="Times New Roman" panose="02020603050405020304" pitchFamily="18" charset="0"/>
              </a:rPr>
              <a:t>	Hướng dẫn</a:t>
            </a:r>
            <a:endParaRPr lang="vi-VN" sz="2800">
              <a:solidFill>
                <a:srgbClr val="7030A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5E5E8E0-7D57-2BA0-29A9-DA5A956B02E3}"/>
              </a:ext>
            </a:extLst>
          </p:cNvPr>
          <p:cNvPicPr>
            <a:picLocks noChangeAspect="1"/>
          </p:cNvPicPr>
          <p:nvPr/>
        </p:nvPicPr>
        <p:blipFill>
          <a:blip r:embed="rId7"/>
          <a:stretch>
            <a:fillRect/>
          </a:stretch>
        </p:blipFill>
        <p:spPr>
          <a:xfrm>
            <a:off x="182539" y="448427"/>
            <a:ext cx="803321" cy="844168"/>
          </a:xfrm>
          <a:prstGeom prst="rect">
            <a:avLst/>
          </a:prstGeom>
        </p:spPr>
      </p:pic>
    </p:spTree>
    <p:extLst>
      <p:ext uri="{BB962C8B-B14F-4D97-AF65-F5344CB8AC3E}">
        <p14:creationId xmlns:p14="http://schemas.microsoft.com/office/powerpoint/2010/main" val="317613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50319E-EC90-23E5-F1EC-EF05BBB46ACB}"/>
              </a:ext>
            </a:extLst>
          </p:cNvPr>
          <p:cNvSpPr txBox="1"/>
          <p:nvPr/>
        </p:nvSpPr>
        <p:spPr>
          <a:xfrm>
            <a:off x="58998" y="41382"/>
            <a:ext cx="6622021" cy="6709529"/>
          </a:xfrm>
          <a:prstGeom prst="rect">
            <a:avLst/>
          </a:prstGeom>
          <a:noFill/>
        </p:spPr>
        <p:txBody>
          <a:bodyPr wrap="square">
            <a:spAutoFit/>
          </a:bodyPr>
          <a:lstStyle/>
          <a:p>
            <a:pPr>
              <a:buNone/>
            </a:pPr>
            <a:r>
              <a:rPr lang="vi-VN" sz="2800" b="1">
                <a:latin typeface="Times New Roman" panose="02020603050405020304" pitchFamily="18" charset="0"/>
                <a:cs typeface="Times New Roman" panose="02020603050405020304" pitchFamily="18" charset="0"/>
              </a:rPr>
              <a:t>Câu hỏi thực hành:</a:t>
            </a:r>
          </a:p>
          <a:p>
            <a:pPr>
              <a:buNone/>
            </a:pPr>
            <a:endParaRPr lang="vi-VN" sz="2800">
              <a:latin typeface="Times New Roman" panose="02020603050405020304" pitchFamily="18" charset="0"/>
              <a:cs typeface="Times New Roman" panose="02020603050405020304" pitchFamily="18" charset="0"/>
            </a:endParaRPr>
          </a:p>
          <a:p>
            <a:r>
              <a:rPr lang="vi-VN" sz="2000" b="1">
                <a:latin typeface="Times New Roman" panose="02020603050405020304" pitchFamily="18" charset="0"/>
                <a:cs typeface="Times New Roman" panose="02020603050405020304" pitchFamily="18" charset="0"/>
              </a:rPr>
              <a:t>1</a:t>
            </a:r>
            <a:r>
              <a:rPr lang="vi-VN" sz="2200" b="1">
                <a:latin typeface="Times New Roman" panose="02020603050405020304" pitchFamily="18" charset="0"/>
                <a:cs typeface="Times New Roman" panose="02020603050405020304" pitchFamily="18" charset="0"/>
              </a:rPr>
              <a:t>. Tìm kiếm thông tin về một chủ đề cụ thể:</a:t>
            </a:r>
            <a:r>
              <a:rPr lang="vi-VN" sz="2200">
                <a:latin typeface="Times New Roman" panose="02020603050405020304" pitchFamily="18" charset="0"/>
                <a:cs typeface="Times New Roman" panose="02020603050405020304" pitchFamily="18" charset="0"/>
              </a:rPr>
              <a:t> </a:t>
            </a:r>
          </a:p>
          <a:p>
            <a:pPr lvl="1"/>
            <a:r>
              <a:rPr lang="vi-VN" sz="2200">
                <a:latin typeface="Times New Roman" panose="02020603050405020304" pitchFamily="18" charset="0"/>
                <a:cs typeface="Times New Roman" panose="02020603050405020304" pitchFamily="18" charset="0"/>
              </a:rPr>
              <a:t>- Thực hiện tìm kiếm với các từ khóa và toán tử khác nhau, so sánh kết quả.</a:t>
            </a:r>
          </a:p>
          <a:p>
            <a:r>
              <a:rPr lang="vi-VN" sz="2200" b="1">
                <a:latin typeface="Times New Roman" panose="02020603050405020304" pitchFamily="18" charset="0"/>
                <a:cs typeface="Times New Roman" panose="02020603050405020304" pitchFamily="18" charset="0"/>
              </a:rPr>
              <a:t>2. Tìm kiếm hình ảnh, video, tài liệu:</a:t>
            </a:r>
            <a:r>
              <a:rPr lang="vi-VN" sz="2200">
                <a:latin typeface="Times New Roman" panose="02020603050405020304" pitchFamily="18" charset="0"/>
                <a:cs typeface="Times New Roman" panose="02020603050405020304" pitchFamily="18" charset="0"/>
              </a:rPr>
              <a:t> </a:t>
            </a:r>
          </a:p>
          <a:p>
            <a:pPr lvl="1"/>
            <a:r>
              <a:rPr lang="vi-VN" sz="2200">
                <a:latin typeface="Times New Roman" panose="02020603050405020304" pitchFamily="18" charset="0"/>
                <a:cs typeface="Times New Roman" panose="02020603050405020304" pitchFamily="18" charset="0"/>
              </a:rPr>
              <a:t>- Tìm kiếm hình ảnh về một địa danh, video về một sự kiện, tài liệu PDF về một chủ đề học tập.</a:t>
            </a:r>
          </a:p>
          <a:p>
            <a:r>
              <a:rPr lang="vi-VN" sz="2200" b="1">
                <a:latin typeface="Times New Roman" panose="02020603050405020304" pitchFamily="18" charset="0"/>
                <a:cs typeface="Times New Roman" panose="02020603050405020304" pitchFamily="18" charset="0"/>
              </a:rPr>
              <a:t>3. Tìm kiếm thông tin bằng tiếng Anh:</a:t>
            </a:r>
            <a:r>
              <a:rPr lang="vi-VN" sz="2200">
                <a:latin typeface="Times New Roman" panose="02020603050405020304" pitchFamily="18" charset="0"/>
                <a:cs typeface="Times New Roman" panose="02020603050405020304" pitchFamily="18" charset="0"/>
              </a:rPr>
              <a:t> </a:t>
            </a:r>
          </a:p>
          <a:p>
            <a:pPr lvl="1"/>
            <a:r>
              <a:rPr lang="vi-VN" sz="2200">
                <a:latin typeface="Times New Roman" panose="02020603050405020304" pitchFamily="18" charset="0"/>
                <a:cs typeface="Times New Roman" panose="02020603050405020304" pitchFamily="18" charset="0"/>
              </a:rPr>
              <a:t>- Tìm kiếm thông tin về một chủ đề bằng tiếng Anh, so sánh kết quả với tìm kiếm bằng tiếng Việt.</a:t>
            </a:r>
          </a:p>
          <a:p>
            <a:r>
              <a:rPr lang="vi-VN" sz="2200" b="1">
                <a:latin typeface="Times New Roman" panose="02020603050405020304" pitchFamily="18" charset="0"/>
                <a:cs typeface="Times New Roman" panose="02020603050405020304" pitchFamily="18" charset="0"/>
              </a:rPr>
              <a:t>4. Tìm kiếm thông tin trên các trang web chuyên ngành:</a:t>
            </a:r>
            <a:r>
              <a:rPr lang="vi-VN" sz="2200">
                <a:latin typeface="Times New Roman" panose="02020603050405020304" pitchFamily="18" charset="0"/>
                <a:cs typeface="Times New Roman" panose="02020603050405020304" pitchFamily="18" charset="0"/>
              </a:rPr>
              <a:t> </a:t>
            </a:r>
          </a:p>
          <a:p>
            <a:pPr lvl="1"/>
            <a:r>
              <a:rPr lang="vi-VN" sz="2200">
                <a:latin typeface="Times New Roman" panose="02020603050405020304" pitchFamily="18" charset="0"/>
                <a:cs typeface="Times New Roman" panose="02020603050405020304" pitchFamily="18" charset="0"/>
              </a:rPr>
              <a:t>- Tìm kiếm thông tin khoa học trên các trang web như ScienceDirect, PubMed,...</a:t>
            </a:r>
          </a:p>
          <a:p>
            <a:r>
              <a:rPr lang="vi-VN" sz="2200" b="1">
                <a:latin typeface="Times New Roman" panose="02020603050405020304" pitchFamily="18" charset="0"/>
                <a:cs typeface="Times New Roman" panose="02020603050405020304" pitchFamily="18" charset="0"/>
              </a:rPr>
              <a:t>5. Đánh giá độ tin cậy của một trang web:</a:t>
            </a:r>
            <a:r>
              <a:rPr lang="vi-VN" sz="2200">
                <a:latin typeface="Times New Roman" panose="02020603050405020304" pitchFamily="18" charset="0"/>
                <a:cs typeface="Times New Roman" panose="02020603050405020304" pitchFamily="18" charset="0"/>
              </a:rPr>
              <a:t> </a:t>
            </a:r>
          </a:p>
          <a:p>
            <a:pPr lvl="1"/>
            <a:r>
              <a:rPr lang="vi-VN" sz="2200">
                <a:latin typeface="Times New Roman" panose="02020603050405020304" pitchFamily="18" charset="0"/>
                <a:cs typeface="Times New Roman" panose="02020603050405020304" pitchFamily="18" charset="0"/>
              </a:rPr>
              <a:t>- Chọn một trang web bất kỳ và đánh giá độ tin cậy của thông tin trên trang web đó. Giải thích lý do cho đánh giá của bạn.</a:t>
            </a:r>
          </a:p>
        </p:txBody>
      </p:sp>
      <p:sp>
        <p:nvSpPr>
          <p:cNvPr id="4" name="Rectangle 3">
            <a:extLst>
              <a:ext uri="{FF2B5EF4-FFF2-40B4-BE49-F238E27FC236}">
                <a16:creationId xmlns:a16="http://schemas.microsoft.com/office/drawing/2014/main" id="{D199D2AD-5069-855F-175D-A73DFC8EAF0B}"/>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248ED0A5-55C5-197A-A81A-7ABAD6E9EAA0}"/>
              </a:ext>
            </a:extLst>
          </p:cNvPr>
          <p:cNvSpPr>
            <a:spLocks noChangeArrowheads="1"/>
          </p:cNvSpPr>
          <p:nvPr/>
        </p:nvSpPr>
        <p:spPr bwMode="auto">
          <a:xfrm>
            <a:off x="7270954" y="1232761"/>
            <a:ext cx="4862047" cy="4401205"/>
          </a:xfrm>
          <a:prstGeom prst="rect">
            <a:avLst/>
          </a:prstGeom>
          <a:solidFill>
            <a:schemeClr val="tx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Sử dụng nhiều công cụ tìm kiếm khác nhau để so sánh kết quả. </a:t>
            </a:r>
          </a:p>
          <a:p>
            <a:pPr marL="0" marR="0" lvl="0" indent="0" algn="l"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Thử nghiệm với các từ khóa và toán tử khác nhau để tìm kiếm hiệu quả hơn. </a:t>
            </a:r>
          </a:p>
          <a:p>
            <a:pPr marL="0" marR="0" lvl="0" indent="0" algn="l"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Lưu lại các trang web hữu ích để tham khảo sau này. </a:t>
            </a:r>
          </a:p>
          <a:p>
            <a:pPr marL="0" marR="0" lvl="0" indent="0" algn="l" defTabSz="914400" rtl="0" eaLnBrk="0" fontAlgn="base" latinLnBrk="0" hangingPunct="0">
              <a:lnSpc>
                <a:spcPct val="100000"/>
              </a:lnSpc>
              <a:spcBef>
                <a:spcPct val="0"/>
              </a:spcBef>
              <a:spcAft>
                <a:spcPct val="0"/>
              </a:spcAft>
              <a:buClrTx/>
              <a:buSzTx/>
              <a:tabLst/>
            </a:pPr>
            <a:r>
              <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Luôn cẩn trọng với các thông tin không rõ nguồn gốc. </a:t>
            </a:r>
          </a:p>
        </p:txBody>
      </p:sp>
      <p:sp>
        <p:nvSpPr>
          <p:cNvPr id="7" name="TextBox 6">
            <a:extLst>
              <a:ext uri="{FF2B5EF4-FFF2-40B4-BE49-F238E27FC236}">
                <a16:creationId xmlns:a16="http://schemas.microsoft.com/office/drawing/2014/main" id="{159D8C97-CBCC-1831-7605-5D921C96D67D}"/>
              </a:ext>
            </a:extLst>
          </p:cNvPr>
          <p:cNvSpPr txBox="1"/>
          <p:nvPr/>
        </p:nvSpPr>
        <p:spPr>
          <a:xfrm>
            <a:off x="7270954" y="646192"/>
            <a:ext cx="1594077" cy="584775"/>
          </a:xfrm>
          <a:prstGeom prst="rect">
            <a:avLst/>
          </a:prstGeom>
          <a:solidFill>
            <a:schemeClr val="accent2">
              <a:lumMod val="20000"/>
              <a:lumOff val="8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vi-VN" altLang="vi-VN" sz="3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Chú ý:</a:t>
            </a:r>
          </a:p>
        </p:txBody>
      </p:sp>
      <p:cxnSp>
        <p:nvCxnSpPr>
          <p:cNvPr id="9" name="Straight Connector 8">
            <a:extLst>
              <a:ext uri="{FF2B5EF4-FFF2-40B4-BE49-F238E27FC236}">
                <a16:creationId xmlns:a16="http://schemas.microsoft.com/office/drawing/2014/main" id="{42C9E46B-CDF3-F7A0-B1DB-B6675ABA79AF}"/>
              </a:ext>
            </a:extLst>
          </p:cNvPr>
          <p:cNvCxnSpPr/>
          <p:nvPr/>
        </p:nvCxnSpPr>
        <p:spPr>
          <a:xfrm>
            <a:off x="7051729"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55F3AE4C-D822-EDFD-6E0A-41BB59BBFE4E}"/>
              </a:ext>
            </a:extLst>
          </p:cNvPr>
          <p:cNvCxnSpPr/>
          <p:nvPr/>
        </p:nvCxnSpPr>
        <p:spPr>
          <a:xfrm>
            <a:off x="6971656" y="-18078"/>
            <a:ext cx="0" cy="68580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47632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p:spPr>
        <p:txBody>
          <a:bodyPr/>
          <a:lstStyle/>
          <a:p>
            <a:r>
              <a:rPr lang="en-US" dirty="0"/>
              <a:t>Balanced scorecard slide 10</a:t>
            </a:r>
          </a:p>
        </p:txBody>
      </p:sp>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121920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3202669" y="2967335"/>
            <a:ext cx="5786662" cy="923330"/>
          </a:xfrm>
          <a:prstGeom prst="rect">
            <a:avLst/>
          </a:prstGeom>
          <a:noFill/>
        </p:spPr>
        <p:txBody>
          <a:bodyPr wrap="square" lIns="0" tIns="0" rIns="0" bIns="0" rtlCol="0" anchor="ctr">
            <a:spAutoFit/>
          </a:bodyPr>
          <a:lstStyle/>
          <a:p>
            <a:pPr algn="ctr"/>
            <a:r>
              <a:rPr lang="en-US" sz="6000" b="1" dirty="0">
                <a:solidFill>
                  <a:schemeClr val="bg1"/>
                </a:solidFill>
                <a:latin typeface="+mj-lt"/>
              </a:rPr>
              <a:t>THANK</a:t>
            </a:r>
            <a:r>
              <a:rPr lang="en-US" sz="6000" dirty="0">
                <a:solidFill>
                  <a:schemeClr val="bg1"/>
                </a:solidFill>
                <a:latin typeface="+mj-lt"/>
              </a:rPr>
              <a:t> YOU</a:t>
            </a:r>
            <a:endParaRPr lang="en-US" sz="6600" dirty="0">
              <a:solidFill>
                <a:schemeClr val="bg1"/>
              </a:solidFill>
              <a:latin typeface="+mj-lt"/>
            </a:endParaRPr>
          </a:p>
        </p:txBody>
      </p:sp>
      <p:sp>
        <p:nvSpPr>
          <p:cNvPr id="7" name="Rectangle 6">
            <a:hlinkClick r:id="rId6"/>
            <a:extLst>
              <a:ext uri="{FF2B5EF4-FFF2-40B4-BE49-F238E27FC236}">
                <a16:creationId xmlns:a16="http://schemas.microsoft.com/office/drawing/2014/main" id="{FD739A43-7308-4A45-800C-2B124CABFA5F}"/>
              </a:ext>
              <a:ext uri="{C183D7F6-B498-43B3-948B-1728B52AA6E4}">
                <adec:decorative xmlns:adec="http://schemas.microsoft.com/office/drawing/2017/decorative" val="1"/>
              </a:ext>
            </a:extLst>
          </p:cNvPr>
          <p:cNvSpPr/>
          <p:nvPr/>
        </p:nvSpPr>
        <p:spPr>
          <a:xfrm>
            <a:off x="5118100" y="0"/>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E1D692F-8C4B-47E6-B367-1CB302E31A6B}"/>
              </a:ext>
              <a:ext uri="{C183D7F6-B498-43B3-948B-1728B52AA6E4}">
                <adec:decorative xmlns:adec="http://schemas.microsoft.com/office/drawing/2017/decorative" val="1"/>
              </a:ext>
            </a:extLst>
          </p:cNvPr>
          <p:cNvSpPr/>
          <p:nvPr/>
        </p:nvSpPr>
        <p:spPr>
          <a:xfrm>
            <a:off x="5118100" y="5863595"/>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9209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C11F4D-C478-7703-6B76-3E012BDB247B}"/>
              </a:ext>
            </a:extLst>
          </p:cNvPr>
          <p:cNvSpPr txBox="1"/>
          <p:nvPr/>
        </p:nvSpPr>
        <p:spPr>
          <a:xfrm>
            <a:off x="870857" y="2096821"/>
            <a:ext cx="10377713" cy="1687963"/>
          </a:xfrm>
          <a:prstGeom prst="rect">
            <a:avLst/>
          </a:prstGeom>
          <a:solidFill>
            <a:schemeClr val="accent5">
              <a:lumMod val="20000"/>
              <a:lumOff val="80000"/>
            </a:schemeClr>
          </a:solidFill>
        </p:spPr>
        <p:txBody>
          <a:bodyPr wrap="square">
            <a:spAutoFit/>
          </a:bodyPr>
          <a:lstStyle/>
          <a:p>
            <a:pPr marR="0" lvl="0" algn="just">
              <a:lnSpc>
                <a:spcPct val="150000"/>
              </a:lnSpc>
              <a:spcAft>
                <a:spcPts val="1000"/>
              </a:spcAft>
            </a:pPr>
            <a:r>
              <a:rPr lang="nl-NL" sz="2400">
                <a:effectLst/>
                <a:latin typeface="Times New Roman" panose="02020603050405020304" pitchFamily="18" charset="0"/>
                <a:ea typeface="Times New Roman" panose="02020603050405020304" pitchFamily="18" charset="0"/>
                <a:cs typeface="Times New Roman" panose="02020603050405020304" pitchFamily="18" charset="0"/>
              </a:rPr>
              <a:t>Có ý kiến cho rằng ngày nay tất cả mọi thông tin đều có thể tìm thấy trên Internet. Em có đồng ý với ý kiến đó không? Theo em, tại sao khi cùng tìm thông tin về một vấn đề, nhưng có người sẽ tìm được rất nhanh và chính xác có người thì không?</a:t>
            </a:r>
            <a:endParaRPr lang="vi-VN">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F11E7E8-7ECF-5511-CB87-F4FE5E80ACBE}"/>
              </a:ext>
            </a:extLst>
          </p:cNvPr>
          <p:cNvSpPr txBox="1"/>
          <p:nvPr/>
        </p:nvSpPr>
        <p:spPr>
          <a:xfrm>
            <a:off x="870857" y="478972"/>
            <a:ext cx="3817071" cy="523220"/>
          </a:xfrm>
          <a:prstGeom prst="rect">
            <a:avLst/>
          </a:prstGeom>
          <a:solidFill>
            <a:schemeClr val="accent2">
              <a:lumMod val="20000"/>
              <a:lumOff val="80000"/>
            </a:schemeClr>
          </a:solidFill>
        </p:spPr>
        <p:txBody>
          <a:bodyPr wrap="none" rtlCol="0">
            <a:spAutoFit/>
          </a:bodyPr>
          <a:lstStyle/>
          <a:p>
            <a:r>
              <a:rPr lang="en-US" sz="2800">
                <a:latin typeface="Times New Roman" panose="02020603050405020304" pitchFamily="18" charset="0"/>
                <a:cs typeface="Times New Roman" panose="02020603050405020304" pitchFamily="18" charset="0"/>
              </a:rPr>
              <a:t>Câu hỏi vui được quà !!! </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24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A78F31-1AED-AE93-5E14-FFBD069850F1}"/>
              </a:ext>
            </a:extLst>
          </p:cNvPr>
          <p:cNvSpPr txBox="1"/>
          <p:nvPr/>
        </p:nvSpPr>
        <p:spPr>
          <a:xfrm>
            <a:off x="246742" y="117693"/>
            <a:ext cx="11480800" cy="6478697"/>
          </a:xfrm>
          <a:prstGeom prst="rect">
            <a:avLst/>
          </a:prstGeom>
          <a:noFill/>
        </p:spPr>
        <p:txBody>
          <a:bodyPr wrap="square">
            <a:spAutoFit/>
          </a:bodyPr>
          <a:lstStyle/>
          <a:p>
            <a:pPr>
              <a:buNone/>
            </a:pPr>
            <a:r>
              <a:rPr lang="vi-VN" sz="2800" b="1">
                <a:solidFill>
                  <a:schemeClr val="accent2">
                    <a:lumMod val="60000"/>
                    <a:lumOff val="40000"/>
                  </a:schemeClr>
                </a:solidFill>
                <a:latin typeface="Times New Roman" panose="02020603050405020304" pitchFamily="18" charset="0"/>
                <a:cs typeface="Times New Roman" panose="02020603050405020304" pitchFamily="18" charset="0"/>
              </a:rPr>
              <a:t>Tại sao có người tìm thông tin nhanh và chính xác hơn:</a:t>
            </a:r>
          </a:p>
          <a:p>
            <a:pPr>
              <a:buFont typeface="Arial" panose="020B0604020202020204" pitchFamily="34" charset="0"/>
              <a:buChar char="•"/>
            </a:pPr>
            <a:r>
              <a:rPr lang="vi-VN" sz="2300" b="1">
                <a:latin typeface="Times New Roman" panose="02020603050405020304" pitchFamily="18" charset="0"/>
                <a:cs typeface="Times New Roman" panose="02020603050405020304" pitchFamily="18" charset="0"/>
              </a:rPr>
              <a:t>Kỹ năng tìm kiếm:</a:t>
            </a:r>
            <a:r>
              <a:rPr lang="vi-VN" sz="2300">
                <a:latin typeface="Times New Roman" panose="02020603050405020304" pitchFamily="18" charset="0"/>
                <a:cs typeface="Times New Roman" panose="02020603050405020304" pitchFamily="18" charset="0"/>
              </a:rPr>
              <a:t> </a:t>
            </a:r>
          </a:p>
          <a:p>
            <a:pPr lvl="1"/>
            <a:r>
              <a:rPr lang="vi-VN" sz="2300">
                <a:latin typeface="Times New Roman" panose="02020603050405020304" pitchFamily="18" charset="0"/>
                <a:cs typeface="Times New Roman" panose="02020603050405020304" pitchFamily="18" charset="0"/>
              </a:rPr>
              <a:t>Sử dụng từ khóa chính xác và cụ thể bên cạnh đó dùng các toán tử tìm kiếm (ví dụ: AND, OR, NOT) để lọc kết quả. Biết cách sử dụng các công cụ tìm kiếm nâng cao. Đánh giá độ tin cậy của nguồn thông tin.</a:t>
            </a:r>
          </a:p>
          <a:p>
            <a:pPr>
              <a:buFont typeface="Arial" panose="020B0604020202020204" pitchFamily="34" charset="0"/>
              <a:buChar char="•"/>
            </a:pPr>
            <a:r>
              <a:rPr lang="vi-VN" sz="2300" b="1">
                <a:latin typeface="Times New Roman" panose="02020603050405020304" pitchFamily="18" charset="0"/>
                <a:cs typeface="Times New Roman" panose="02020603050405020304" pitchFamily="18" charset="0"/>
              </a:rPr>
              <a:t>Hiểu biết về chủ đề:</a:t>
            </a:r>
            <a:r>
              <a:rPr lang="vi-VN" sz="2300">
                <a:latin typeface="Times New Roman" panose="02020603050405020304" pitchFamily="18" charset="0"/>
                <a:cs typeface="Times New Roman" panose="02020603050405020304" pitchFamily="18" charset="0"/>
              </a:rPr>
              <a:t> </a:t>
            </a:r>
          </a:p>
          <a:p>
            <a:pPr lvl="1"/>
            <a:r>
              <a:rPr lang="vi-VN" sz="2300">
                <a:latin typeface="Times New Roman" panose="02020603050405020304" pitchFamily="18" charset="0"/>
                <a:cs typeface="Times New Roman" panose="02020603050405020304" pitchFamily="18" charset="0"/>
              </a:rPr>
              <a:t>Người có kiến thức nền tảng về chủ đề sẽ dễ dàng xác định được thông tin quan trọng và loại bỏ thông tin không liên quan. Họ cũng có khả năng đánh giá độ chính xác của thông tin tốt hơn.</a:t>
            </a:r>
          </a:p>
          <a:p>
            <a:pPr>
              <a:buFont typeface="Arial" panose="020B0604020202020204" pitchFamily="34" charset="0"/>
              <a:buChar char="•"/>
            </a:pPr>
            <a:r>
              <a:rPr lang="vi-VN" sz="2300" b="1">
                <a:latin typeface="Times New Roman" panose="02020603050405020304" pitchFamily="18" charset="0"/>
                <a:cs typeface="Times New Roman" panose="02020603050405020304" pitchFamily="18" charset="0"/>
              </a:rPr>
              <a:t>Kinh nghiệm sử dụng Internet:</a:t>
            </a:r>
            <a:r>
              <a:rPr lang="vi-VN" sz="2300">
                <a:latin typeface="Times New Roman" panose="02020603050405020304" pitchFamily="18" charset="0"/>
                <a:cs typeface="Times New Roman" panose="02020603050405020304" pitchFamily="18" charset="0"/>
              </a:rPr>
              <a:t> </a:t>
            </a:r>
          </a:p>
          <a:p>
            <a:pPr lvl="1"/>
            <a:r>
              <a:rPr lang="vi-VN" sz="2300">
                <a:latin typeface="Times New Roman" panose="02020603050405020304" pitchFamily="18" charset="0"/>
                <a:cs typeface="Times New Roman" panose="02020603050405020304" pitchFamily="18" charset="0"/>
              </a:rPr>
              <a:t>Người thường xuyên sử dụng Internet sẽ quen thuộc với các trang web, diễn đàn, và cơ sở dữ liệu trực tuyến. Và biết cách tìm kiếm thông tin hiệu quả hơn.</a:t>
            </a:r>
          </a:p>
          <a:p>
            <a:pPr>
              <a:buFont typeface="Arial" panose="020B0604020202020204" pitchFamily="34" charset="0"/>
              <a:buChar char="•"/>
            </a:pPr>
            <a:r>
              <a:rPr lang="vi-VN" sz="2300" b="1">
                <a:latin typeface="Times New Roman" panose="02020603050405020304" pitchFamily="18" charset="0"/>
                <a:cs typeface="Times New Roman" panose="02020603050405020304" pitchFamily="18" charset="0"/>
              </a:rPr>
              <a:t>Khả năng phân tích và tổng hợp:</a:t>
            </a:r>
            <a:r>
              <a:rPr lang="vi-VN" sz="2300">
                <a:latin typeface="Times New Roman" panose="02020603050405020304" pitchFamily="18" charset="0"/>
                <a:cs typeface="Times New Roman" panose="02020603050405020304" pitchFamily="18" charset="0"/>
              </a:rPr>
              <a:t> </a:t>
            </a:r>
          </a:p>
          <a:p>
            <a:pPr lvl="1"/>
            <a:r>
              <a:rPr lang="vi-VN" sz="2300">
                <a:latin typeface="Times New Roman" panose="02020603050405020304" pitchFamily="18" charset="0"/>
                <a:cs typeface="Times New Roman" panose="02020603050405020304" pitchFamily="18" charset="0"/>
              </a:rPr>
              <a:t>Sau khi tìm được thông tin, người giỏi sẽ có khả năng phân tích, so sánh, và tổng hợp thông tin từ nhiều nguồn khác nhau. Điều này giúp họ có được cái nhìn toàn diện và chính xác về vấn đề.</a:t>
            </a:r>
          </a:p>
          <a:p>
            <a:r>
              <a:rPr lang="vi-VN" sz="2300">
                <a:latin typeface="Times New Roman" panose="02020603050405020304" pitchFamily="18" charset="0"/>
                <a:cs typeface="Times New Roman" panose="02020603050405020304" pitchFamily="18" charset="0"/>
                <a:sym typeface="Wingdings" panose="05000000000000000000" pitchFamily="2" charset="2"/>
              </a:rPr>
              <a:t>V</a:t>
            </a:r>
            <a:r>
              <a:rPr lang="vi-VN" sz="2300">
                <a:latin typeface="Times New Roman" panose="02020603050405020304" pitchFamily="18" charset="0"/>
                <a:cs typeface="Times New Roman" panose="02020603050405020304" pitchFamily="18" charset="0"/>
              </a:rPr>
              <a:t>iệc tìm kiếm thông tin hiệu quả trên Internet đòi hỏi sự kết hợp giữa kỹ năng, kiến thức, và kinh nghiệm.</a:t>
            </a:r>
          </a:p>
        </p:txBody>
      </p:sp>
    </p:spTree>
    <p:extLst>
      <p:ext uri="{BB962C8B-B14F-4D97-AF65-F5344CB8AC3E}">
        <p14:creationId xmlns:p14="http://schemas.microsoft.com/office/powerpoint/2010/main" val="258066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C210324-4AC0-62AE-E6D4-DC307A45A534}"/>
              </a:ext>
            </a:extLst>
          </p:cNvPr>
          <p:cNvPicPr>
            <a:picLocks noChangeAspect="1"/>
          </p:cNvPicPr>
          <p:nvPr/>
        </p:nvPicPr>
        <p:blipFill>
          <a:blip r:embed="rId4"/>
          <a:stretch>
            <a:fillRect/>
          </a:stretch>
        </p:blipFill>
        <p:spPr>
          <a:xfrm>
            <a:off x="182539" y="448427"/>
            <a:ext cx="803321" cy="844168"/>
          </a:xfrm>
          <a:prstGeom prst="rect">
            <a:avLst/>
          </a:prstGeom>
        </p:spPr>
      </p:pic>
      <p:sp>
        <p:nvSpPr>
          <p:cNvPr id="4" name="TextBox 3">
            <a:extLst>
              <a:ext uri="{FF2B5EF4-FFF2-40B4-BE49-F238E27FC236}">
                <a16:creationId xmlns:a16="http://schemas.microsoft.com/office/drawing/2014/main" id="{F1F1B191-3331-07B7-148B-F0636AC2D7CE}"/>
              </a:ext>
            </a:extLst>
          </p:cNvPr>
          <p:cNvSpPr txBox="1"/>
          <p:nvPr/>
        </p:nvSpPr>
        <p:spPr>
          <a:xfrm>
            <a:off x="1080655" y="579934"/>
            <a:ext cx="10780658" cy="5693866"/>
          </a:xfrm>
          <a:prstGeom prst="rect">
            <a:avLst/>
          </a:prstGeom>
          <a:noFill/>
        </p:spPr>
        <p:txBody>
          <a:bodyPr wrap="square" rtlCol="0">
            <a:spAutoFit/>
          </a:bodyPr>
          <a:lstStyle/>
          <a:p>
            <a:r>
              <a:rPr lang="vi-VN" sz="2800" b="1">
                <a:solidFill>
                  <a:srgbClr val="7030A0"/>
                </a:solidFill>
                <a:latin typeface="Times New Roman" panose="02020603050405020304" pitchFamily="18" charset="0"/>
                <a:cs typeface="Times New Roman" panose="02020603050405020304" pitchFamily="18" charset="0"/>
              </a:rPr>
              <a:t>Nhiệm vụ 1. Tìm kiếm thông tin trên Internet bằng máy tìm kiếm</a:t>
            </a:r>
          </a:p>
          <a:p>
            <a:r>
              <a:rPr lang="vi-VN" sz="2800" b="1">
                <a:solidFill>
                  <a:srgbClr val="7030A0"/>
                </a:solidFill>
                <a:latin typeface="Times New Roman" panose="02020603050405020304" pitchFamily="18" charset="0"/>
                <a:cs typeface="Times New Roman" panose="02020603050405020304" pitchFamily="18" charset="0"/>
              </a:rPr>
              <a:t>	</a:t>
            </a:r>
            <a:r>
              <a:rPr lang="vi-VN" sz="2800">
                <a:solidFill>
                  <a:srgbClr val="7030A0"/>
                </a:solidFill>
                <a:latin typeface="Times New Roman" panose="02020603050405020304" pitchFamily="18" charset="0"/>
                <a:cs typeface="Times New Roman" panose="02020603050405020304" pitchFamily="18" charset="0"/>
              </a:rPr>
              <a:t>Hướng dẫn</a:t>
            </a:r>
          </a:p>
          <a:p>
            <a:r>
              <a:rPr lang="vi-VN" sz="2800">
                <a:solidFill>
                  <a:srgbClr val="7030A0"/>
                </a:solidFill>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Bước 1: </a:t>
            </a:r>
            <a:r>
              <a:rPr lang="vi-VN" sz="2800">
                <a:latin typeface="Times New Roman" panose="02020603050405020304" pitchFamily="18" charset="0"/>
                <a:cs typeface="Times New Roman" panose="02020603050405020304" pitchFamily="18" charset="0"/>
              </a:rPr>
              <a:t>Khởi động công cụ tìm kiếm.</a:t>
            </a:r>
          </a:p>
          <a:p>
            <a:r>
              <a:rPr lang="vi-VN" sz="2800">
                <a:solidFill>
                  <a:srgbClr val="7030A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 Mở trình duyệt Intertnet trên máy tính của em.</a:t>
            </a:r>
          </a:p>
          <a:p>
            <a:r>
              <a:rPr lang="vi-VN" sz="2800">
                <a:latin typeface="Times New Roman" panose="02020603050405020304" pitchFamily="18" charset="0"/>
                <a:cs typeface="Times New Roman" panose="02020603050405020304" pitchFamily="18" charset="0"/>
              </a:rPr>
              <a:t>	- Gõ địa chỉ URL máy tìm kiếm, chẳng hạn Google.com</a:t>
            </a: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Bước 2: </a:t>
            </a:r>
            <a:r>
              <a:rPr lang="vi-VN" sz="2800">
                <a:latin typeface="Times New Roman" panose="02020603050405020304" pitchFamily="18" charset="0"/>
                <a:cs typeface="Times New Roman" panose="02020603050405020304" pitchFamily="18" charset="0"/>
              </a:rPr>
              <a:t>Tìm kiếm bằng từ khóa nhập từ bàn phím.</a:t>
            </a:r>
          </a:p>
          <a:p>
            <a:r>
              <a:rPr lang="vi-VN" sz="2800">
                <a:latin typeface="Times New Roman" panose="02020603050405020304" pitchFamily="18" charset="0"/>
                <a:cs typeface="Times New Roman" panose="02020603050405020304" pitchFamily="18" charset="0"/>
              </a:rPr>
              <a:t>	Nhập từ khóa bằng bàn phím ( chẳng hạn “tuyển sinh Đại học Dược 	Hà Nội 2022” ) rồi nhấn phím </a:t>
            </a:r>
            <a:r>
              <a:rPr lang="vi-VN" sz="2800" b="1">
                <a:latin typeface="Times New Roman" panose="02020603050405020304" pitchFamily="18" charset="0"/>
                <a:cs typeface="Times New Roman" panose="02020603050405020304" pitchFamily="18" charset="0"/>
              </a:rPr>
              <a:t>Enter.</a:t>
            </a: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Bước 3: </a:t>
            </a:r>
            <a:r>
              <a:rPr lang="vi-VN" sz="2800">
                <a:latin typeface="Times New Roman" panose="02020603050405020304" pitchFamily="18" charset="0"/>
                <a:cs typeface="Times New Roman" panose="02020603050405020304" pitchFamily="18" charset="0"/>
              </a:rPr>
              <a:t>Đọc kết quả tìm kiếm. Nếu kết quả tìm kiếm chưa được 	như ý muốn của em. Quay lại bước 2 với từ khóa khác để việc tìm 	kiếm hiệu quả hơn.</a:t>
            </a:r>
          </a:p>
        </p:txBody>
      </p:sp>
    </p:spTree>
    <p:extLst>
      <p:ext uri="{BB962C8B-B14F-4D97-AF65-F5344CB8AC3E}">
        <p14:creationId xmlns:p14="http://schemas.microsoft.com/office/powerpoint/2010/main" val="3875146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hẻ mới - Cốc Cốc 2025-04-13 01-23-26">
            <a:hlinkClick r:id="" action="ppaction://media"/>
            <a:extLst>
              <a:ext uri="{FF2B5EF4-FFF2-40B4-BE49-F238E27FC236}">
                <a16:creationId xmlns:a16="http://schemas.microsoft.com/office/drawing/2014/main" id="{0F648688-9D3F-EBEF-2EBF-F9BD5C3E0F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0278" y="288485"/>
            <a:ext cx="10511443" cy="62810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22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40AC950-D76D-4541-AED5-69FA8D8FCC18}"/>
              </a:ext>
            </a:extLst>
          </p:cNvPr>
          <p:cNvSpPr>
            <a:spLocks noGrp="1"/>
          </p:cNvSpPr>
          <p:nvPr>
            <p:ph type="title" idx="4294967295"/>
          </p:nvPr>
        </p:nvSpPr>
        <p:spPr>
          <a:xfrm>
            <a:off x="0" y="365125"/>
            <a:ext cx="10515600" cy="1325563"/>
          </a:xfrm>
        </p:spPr>
        <p:txBody>
          <a:bodyPr/>
          <a:lstStyle/>
          <a:p>
            <a:r>
              <a:rPr lang="en-US" dirty="0"/>
              <a:t>Balanced scorecard slide 3</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4A04488-3C59-8CDF-6369-6F2912468EF7}"/>
              </a:ext>
            </a:extLst>
          </p:cNvPr>
          <p:cNvSpPr txBox="1"/>
          <p:nvPr/>
        </p:nvSpPr>
        <p:spPr>
          <a:xfrm>
            <a:off x="1178791" y="841355"/>
            <a:ext cx="10292773" cy="4893647"/>
          </a:xfrm>
          <a:prstGeom prst="rect">
            <a:avLst/>
          </a:prstGeom>
          <a:noFill/>
        </p:spPr>
        <p:txBody>
          <a:bodyPr wrap="square" rtlCol="0">
            <a:spAutoFit/>
          </a:bodyPr>
          <a:lstStyle/>
          <a:p>
            <a:r>
              <a:rPr lang="vi-VN" sz="2400" b="1">
                <a:solidFill>
                  <a:srgbClr val="7030A0"/>
                </a:solidFill>
                <a:latin typeface="Times New Roman" panose="02020603050405020304" pitchFamily="18" charset="0"/>
                <a:cs typeface="Times New Roman" panose="02020603050405020304" pitchFamily="18" charset="0"/>
              </a:rPr>
              <a:t>Nhiệm vụ 2. Khám phá cách thực hiện tìm kiếm bằng tiếng nói</a:t>
            </a:r>
          </a:p>
          <a:p>
            <a:r>
              <a:rPr lang="vi-VN" sz="2400">
                <a:solidFill>
                  <a:srgbClr val="7030A0"/>
                </a:solidFill>
                <a:latin typeface="Times New Roman" panose="02020603050405020304" pitchFamily="18" charset="0"/>
                <a:cs typeface="Times New Roman" panose="02020603050405020304" pitchFamily="18" charset="0"/>
              </a:rPr>
              <a:t>	Hướng dẫn:</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1. </a:t>
            </a:r>
            <a:r>
              <a:rPr lang="vi-VN" sz="2400">
                <a:latin typeface="Times New Roman" panose="02020603050405020304" pitchFamily="18" charset="0"/>
                <a:cs typeface="Times New Roman" panose="02020603050405020304" pitchFamily="18" charset="0"/>
              </a:rPr>
              <a:t>Khởi động công cụ tìm kiếm.</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2. </a:t>
            </a:r>
            <a:r>
              <a:rPr lang="vi-VN" sz="2400">
                <a:latin typeface="Times New Roman" panose="02020603050405020304" pitchFamily="18" charset="0"/>
                <a:cs typeface="Times New Roman" panose="02020603050405020304" pitchFamily="18" charset="0"/>
              </a:rPr>
              <a:t>Tìm kiếm bằng từ khóa nhập bằng tiếng nói. Nháy chuột vào biểu 	tượng micro cạnh ô nhập từ khóa tìm kiếm (Hình 7.1), sau óa được tự đó, 	đọc từ khóa tìm kiếm, sau khi dừng đọc, máy tìm kiếm sẽ hiển thị kết quả 	tìm kiếm như Hình 7.1.</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3. </a:t>
            </a:r>
            <a:r>
              <a:rPr lang="vi-VN" sz="2400">
                <a:latin typeface="Times New Roman" panose="02020603050405020304" pitchFamily="18" charset="0"/>
                <a:cs typeface="Times New Roman" panose="02020603050405020304" pitchFamily="18" charset="0"/>
              </a:rPr>
              <a:t>Kiếm tra từ khóa được tự động điền sau khi đọc tại Bước 2 (Hình 	7.1). Nếu không khớp, thực hiện lại Bước 2 để đọc lại từ khóa.</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4. </a:t>
            </a:r>
            <a:r>
              <a:rPr lang="vi-VN" sz="2400">
                <a:latin typeface="Times New Roman" panose="02020603050405020304" pitchFamily="18" charset="0"/>
                <a:cs typeface="Times New Roman" panose="02020603050405020304" pitchFamily="18" charset="0"/>
              </a:rPr>
              <a:t>Đọc kết quả tìm kiếm. Nếu kết quả tìm kiếm chưa được như ý 	muốn của em, quay lại Bước 2 với từ khóa khác để việc tìm kiếm hiệu quả 	hơn.</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Lưu ý: </a:t>
            </a:r>
            <a:r>
              <a:rPr lang="vi-VN" sz="2400">
                <a:latin typeface="Times New Roman" panose="02020603050405020304" pitchFamily="18" charset="0"/>
                <a:cs typeface="Times New Roman" panose="02020603050405020304" pitchFamily="18" charset="0"/>
              </a:rPr>
              <a:t>Cần có micro để thực hiện tìm kiếm bằng tiếng nói.</a:t>
            </a:r>
          </a:p>
        </p:txBody>
      </p:sp>
      <p:pic>
        <p:nvPicPr>
          <p:cNvPr id="4" name="Picture 3">
            <a:extLst>
              <a:ext uri="{FF2B5EF4-FFF2-40B4-BE49-F238E27FC236}">
                <a16:creationId xmlns:a16="http://schemas.microsoft.com/office/drawing/2014/main" id="{B90EB41A-D7AE-455D-EECE-7F76F17C4DE1}"/>
              </a:ext>
            </a:extLst>
          </p:cNvPr>
          <p:cNvPicPr>
            <a:picLocks noChangeAspect="1"/>
          </p:cNvPicPr>
          <p:nvPr/>
        </p:nvPicPr>
        <p:blipFill>
          <a:blip r:embed="rId4"/>
          <a:stretch>
            <a:fillRect/>
          </a:stretch>
        </p:blipFill>
        <p:spPr>
          <a:xfrm>
            <a:off x="182539" y="584200"/>
            <a:ext cx="803321" cy="844168"/>
          </a:xfrm>
          <a:prstGeom prst="rect">
            <a:avLst/>
          </a:prstGeom>
        </p:spPr>
      </p:pic>
    </p:spTree>
    <p:extLst>
      <p:ext uri="{BB962C8B-B14F-4D97-AF65-F5344CB8AC3E}">
        <p14:creationId xmlns:p14="http://schemas.microsoft.com/office/powerpoint/2010/main" val="2007144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uyển sinh 2022 đại học Dược Hà Nội filetype_pdf - Tìm trên Google - Cốc Cốc 2025-04-13 01-30-52">
            <a:hlinkClick r:id="" action="ppaction://media"/>
            <a:extLst>
              <a:ext uri="{FF2B5EF4-FFF2-40B4-BE49-F238E27FC236}">
                <a16:creationId xmlns:a16="http://schemas.microsoft.com/office/drawing/2014/main" id="{7A00264B-35E6-F83A-F9E9-B75A1B831C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863" y="119921"/>
            <a:ext cx="11782269" cy="6580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515E1EA5-44B4-4F71-9348-C1ED402144FE}"/>
              </a:ext>
            </a:extLst>
          </p:cNvPr>
          <p:cNvSpPr>
            <a:spLocks noGrp="1"/>
          </p:cNvSpPr>
          <p:nvPr>
            <p:ph type="title" idx="4294967295"/>
          </p:nvPr>
        </p:nvSpPr>
        <p:spPr>
          <a:xfrm>
            <a:off x="0" y="365125"/>
            <a:ext cx="10515600" cy="1325563"/>
          </a:xfrm>
        </p:spPr>
        <p:txBody>
          <a:bodyPr/>
          <a:lstStyle/>
          <a:p>
            <a:r>
              <a:rPr lang="en-US" dirty="0"/>
              <a:t>Balanced scorecard slide 4</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3D3B5B5-2EE2-6F57-B70F-D7A3E2E32EE0}"/>
              </a:ext>
            </a:extLst>
          </p:cNvPr>
          <p:cNvSpPr txBox="1"/>
          <p:nvPr/>
        </p:nvSpPr>
        <p:spPr>
          <a:xfrm>
            <a:off x="993438" y="383002"/>
            <a:ext cx="10205123" cy="6370975"/>
          </a:xfrm>
          <a:prstGeom prst="rect">
            <a:avLst/>
          </a:prstGeom>
          <a:noFill/>
        </p:spPr>
        <p:txBody>
          <a:bodyPr wrap="square" rtlCol="0">
            <a:spAutoFit/>
          </a:bodyPr>
          <a:lstStyle/>
          <a:p>
            <a:r>
              <a:rPr lang="vi-VN" sz="2400" b="1">
                <a:solidFill>
                  <a:srgbClr val="7030A0"/>
                </a:solidFill>
                <a:latin typeface="Times New Roman" panose="02020603050405020304" pitchFamily="18" charset="0"/>
                <a:cs typeface="Times New Roman" panose="02020603050405020304" pitchFamily="18" charset="0"/>
              </a:rPr>
              <a:t>Nhiệm vụ 3. Xác lập được các lựa chọn theo tiêu chí tìm kiếm để annag cao hiệu quả tìm kiếm thông tin.</a:t>
            </a:r>
          </a:p>
          <a:p>
            <a:r>
              <a:rPr lang="vi-VN" sz="2400">
                <a:solidFill>
                  <a:srgbClr val="7030A0"/>
                </a:solidFill>
                <a:latin typeface="Times New Roman" panose="02020603050405020304" pitchFamily="18" charset="0"/>
                <a:cs typeface="Times New Roman" panose="02020603050405020304" pitchFamily="18" charset="0"/>
              </a:rPr>
              <a:t> 	Hướng dẫn:</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1. </a:t>
            </a:r>
            <a:r>
              <a:rPr lang="vi-VN" sz="2400">
                <a:latin typeface="Times New Roman" panose="02020603050405020304" pitchFamily="18" charset="0"/>
                <a:cs typeface="Times New Roman" panose="02020603050405020304" pitchFamily="18" charset="0"/>
              </a:rPr>
              <a:t>Khởi động công cụ tìm kiếm.</a:t>
            </a: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2. </a:t>
            </a:r>
            <a:r>
              <a:rPr lang="vi-VN" sz="2400">
                <a:latin typeface="Times New Roman" panose="02020603050405020304" pitchFamily="18" charset="0"/>
                <a:cs typeface="Times New Roman" panose="02020603050405020304" pitchFamily="18" charset="0"/>
              </a:rPr>
              <a:t>Nhập từ kháo cần tìm và bổ sung cụm từ “filetype:pdf” (ví dụ 	như Hình 7.2).</a:t>
            </a:r>
          </a:p>
          <a:p>
            <a:endParaRPr lang="vi-VN" sz="2400">
              <a:latin typeface="Times New Roman" panose="02020603050405020304" pitchFamily="18" charset="0"/>
              <a:cs typeface="Times New Roman" panose="02020603050405020304" pitchFamily="18" charset="0"/>
            </a:endParaRPr>
          </a:p>
          <a:p>
            <a:endParaRPr lang="vi-VN"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Hình 7.2. Ví dụ tìm kiếm thông tin dưới dạng tẹp.pdf</a:t>
            </a:r>
          </a:p>
          <a:p>
            <a:endParaRPr lang="vi-VN"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Bước 3. </a:t>
            </a:r>
            <a:r>
              <a:rPr lang="vi-VN" sz="2400">
                <a:latin typeface="Times New Roman" panose="02020603050405020304" pitchFamily="18" charset="0"/>
                <a:cs typeface="Times New Roman" panose="02020603050405020304" pitchFamily="18" charset="0"/>
              </a:rPr>
              <a:t>Đọc kết quả tìm kiếm. Nếu kết quả tìm kiếm chưa được như ý 	muốn của em, quay lại Bước 2 với từ khóa khác để việc tìm kiếm hiệu quả 	hơn.</a:t>
            </a:r>
          </a:p>
          <a:p>
            <a:r>
              <a:rPr lang="vi-VN" sz="2400">
                <a:latin typeface="Times New Roman" panose="02020603050405020304" pitchFamily="18" charset="0"/>
                <a:cs typeface="Times New Roman" panose="02020603050405020304" pitchFamily="18" charset="0"/>
              </a:rPr>
              <a:t>	Gợi ý: Trong ví dụ tại Hình 7.2 kết quả tìm kiếm có thể bao gồm thông 	báo tuyển sinh của các trường Đại học khác nữa. Để tìm chính xác hơn, 	tên trường Đại học mà em cần tìm nên đặt trong dấu nháy kép, cụ thể:	 </a:t>
            </a:r>
            <a:r>
              <a:rPr lang="vi-VN" sz="2400">
                <a:solidFill>
                  <a:srgbClr val="00B0F0"/>
                </a:solidFill>
                <a:latin typeface="Times New Roman" panose="02020603050405020304" pitchFamily="18" charset="0"/>
                <a:cs typeface="Times New Roman" panose="02020603050405020304" pitchFamily="18" charset="0"/>
              </a:rPr>
              <a:t>tuyển sinh 2022 “đại học Dược Hà Nội”+filetype:pdf.</a:t>
            </a:r>
          </a:p>
        </p:txBody>
      </p:sp>
      <p:pic>
        <p:nvPicPr>
          <p:cNvPr id="5" name="Picture 4">
            <a:extLst>
              <a:ext uri="{FF2B5EF4-FFF2-40B4-BE49-F238E27FC236}">
                <a16:creationId xmlns:a16="http://schemas.microsoft.com/office/drawing/2014/main" id="{4F75E346-9499-DFCE-2B4B-144A88A70272}"/>
              </a:ext>
            </a:extLst>
          </p:cNvPr>
          <p:cNvPicPr>
            <a:picLocks noChangeAspect="1"/>
          </p:cNvPicPr>
          <p:nvPr/>
        </p:nvPicPr>
        <p:blipFill>
          <a:blip r:embed="rId4"/>
          <a:stretch>
            <a:fillRect/>
          </a:stretch>
        </p:blipFill>
        <p:spPr>
          <a:xfrm>
            <a:off x="182539" y="448427"/>
            <a:ext cx="803321" cy="844168"/>
          </a:xfrm>
          <a:prstGeom prst="rect">
            <a:avLst/>
          </a:prstGeom>
        </p:spPr>
      </p:pic>
      <p:pic>
        <p:nvPicPr>
          <p:cNvPr id="6" name="Picture 5">
            <a:extLst>
              <a:ext uri="{FF2B5EF4-FFF2-40B4-BE49-F238E27FC236}">
                <a16:creationId xmlns:a16="http://schemas.microsoft.com/office/drawing/2014/main" id="{47EC3258-CD2B-B741-C200-D0DB134C67B8}"/>
              </a:ext>
            </a:extLst>
          </p:cNvPr>
          <p:cNvPicPr>
            <a:picLocks noChangeAspect="1"/>
          </p:cNvPicPr>
          <p:nvPr/>
        </p:nvPicPr>
        <p:blipFill>
          <a:blip r:embed="rId5"/>
          <a:stretch>
            <a:fillRect/>
          </a:stretch>
        </p:blipFill>
        <p:spPr>
          <a:xfrm>
            <a:off x="3962396" y="2493038"/>
            <a:ext cx="6008914" cy="700105"/>
          </a:xfrm>
          <a:prstGeom prst="rect">
            <a:avLst/>
          </a:prstGeom>
        </p:spPr>
      </p:pic>
    </p:spTree>
    <p:extLst>
      <p:ext uri="{BB962C8B-B14F-4D97-AF65-F5344CB8AC3E}">
        <p14:creationId xmlns:p14="http://schemas.microsoft.com/office/powerpoint/2010/main" val="3126221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uyển sinh 2022 đại học Dược Hà Nội filetype_pdf - Tìm trên Google - Cốc Cốc 2025-04-13 01-30-52">
            <a:hlinkClick r:id="" action="ppaction://media"/>
            <a:extLst>
              <a:ext uri="{FF2B5EF4-FFF2-40B4-BE49-F238E27FC236}">
                <a16:creationId xmlns:a16="http://schemas.microsoft.com/office/drawing/2014/main" id="{ACEF7A76-D24C-BC1F-739E-BD697731CF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9666" y="303475"/>
            <a:ext cx="11242623" cy="6164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07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9048086_win32_partially" id="{19AF56B3-7F1C-40D5-9734-654D493A6D09}" vid="{F9F14382-8FB4-49A6-A43D-3F3900D1CD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24ABD0-81DD-4E89-ADBD-FD03EEA4B6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C03986E7-BBBA-4E0B-9644-BCA74B964A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D23832-4FF3-481A-BF21-E685DF7493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Balanced scorecard, from 24Slides</Template>
  <TotalTime>163</TotalTime>
  <Words>1166</Words>
  <Application>Microsoft Office PowerPoint</Application>
  <PresentationFormat>Widescreen</PresentationFormat>
  <Paragraphs>76</Paragraphs>
  <Slides>12</Slides>
  <Notes>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Century Gothic</vt:lpstr>
      <vt:lpstr>Tahoma</vt:lpstr>
      <vt:lpstr>Times New Roman</vt:lpstr>
      <vt:lpstr>Office Theme</vt:lpstr>
      <vt:lpstr>Balanced scorecard slide 1</vt:lpstr>
      <vt:lpstr>PowerPoint Presentation</vt:lpstr>
      <vt:lpstr>PowerPoint Presentation</vt:lpstr>
      <vt:lpstr>Balanced scorecard slide 2</vt:lpstr>
      <vt:lpstr>PowerPoint Presentation</vt:lpstr>
      <vt:lpstr>Balanced scorecard slide 3</vt:lpstr>
      <vt:lpstr>PowerPoint Presentation</vt:lpstr>
      <vt:lpstr>Balanced scorecard slide 4</vt:lpstr>
      <vt:lpstr>PowerPoint Presentation</vt:lpstr>
      <vt:lpstr>Balanced scorecard slide 5</vt:lpstr>
      <vt:lpstr>PowerPoint Presentation</vt:lpstr>
      <vt:lpstr>Balanced scorecard slide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TIN11_BÀI 7. THỰC HÀNH TÌN KIẾM THÔNG TIN TRÊN INTERNET</dc:title>
  <dc:creator>Trần Quốc Minh</dc:creator>
  <cp:lastModifiedBy>Nhut Nguyen</cp:lastModifiedBy>
  <cp:revision>8</cp:revision>
  <dcterms:created xsi:type="dcterms:W3CDTF">2023-07-10T08:01:41Z</dcterms:created>
  <dcterms:modified xsi:type="dcterms:W3CDTF">2025-04-27T03:18:36Z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defa4170-0d19-0005-0004-bc88714345d2_Enabled">
    <vt:lpwstr>true</vt:lpwstr>
  </property>
  <property fmtid="{D5CDD505-2E9C-101B-9397-08002B2CF9AE}" pid="4" name="MSIP_Label_defa4170-0d19-0005-0004-bc88714345d2_SetDate">
    <vt:lpwstr>2023-07-10T08:01:41Z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e39faec7-3053-4cf9-87b4-74c8d7922832</vt:lpwstr>
  </property>
  <property fmtid="{D5CDD505-2E9C-101B-9397-08002B2CF9AE}" pid="8" name="MSIP_Label_defa4170-0d19-0005-0004-bc88714345d2_ActionId">
    <vt:lpwstr>e8de91db-4db2-4deb-8dc7-0000535c83e5</vt:lpwstr>
  </property>
  <property fmtid="{D5CDD505-2E9C-101B-9397-08002B2CF9AE}" pid="9" name="MSIP_Label_defa4170-0d19-0005-0004-bc88714345d2_ContentBits">
    <vt:lpwstr>0</vt:lpwstr>
  </property>
</Properties>
</file>