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67" r:id="rId3"/>
    <p:sldId id="268" r:id="rId4"/>
    <p:sldId id="273" r:id="rId5"/>
    <p:sldId id="269" r:id="rId6"/>
    <p:sldId id="271" r:id="rId7"/>
    <p:sldId id="258" r:id="rId8"/>
    <p:sldId id="275" r:id="rId9"/>
    <p:sldId id="280" r:id="rId10"/>
    <p:sldId id="281" r:id="rId11"/>
    <p:sldId id="282" r:id="rId12"/>
    <p:sldId id="283" r:id="rId13"/>
    <p:sldId id="274" r:id="rId14"/>
    <p:sldId id="260" r:id="rId15"/>
    <p:sldId id="284" r:id="rId16"/>
    <p:sldId id="285" r:id="rId17"/>
    <p:sldId id="286" r:id="rId18"/>
    <p:sldId id="276" r:id="rId19"/>
    <p:sldId id="277" r:id="rId20"/>
    <p:sldId id="278" r:id="rId21"/>
    <p:sldId id="279"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69" d="100"/>
          <a:sy n="69" d="100"/>
        </p:scale>
        <p:origin x="780" y="6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3185A-2A53-4D8C-8F32-C845F2F70CBF}"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758CBA3A-9936-4C67-965C-A8DD3074879B}">
      <dgm:prSet phldrT="[Text]" custT="1"/>
      <dgm:spPr/>
      <dgm:t>
        <a:bodyPr/>
        <a:lstStyle/>
        <a:p>
          <a:r>
            <a:rPr lang="vi-VN" sz="2400" b="1">
              <a:latin typeface="Tahoma" panose="020B0604030504040204" pitchFamily="34" charset="0"/>
              <a:ea typeface="Tahoma" panose="020B0604030504040204" pitchFamily="34" charset="0"/>
              <a:cs typeface="Tahoma" panose="020B0604030504040204" pitchFamily="34" charset="0"/>
            </a:rPr>
            <a:t>Ư</a:t>
          </a:r>
          <a:r>
            <a:rPr lang="en-US" sz="2400" b="1">
              <a:latin typeface="Tahoma" panose="020B0604030504040204" pitchFamily="34" charset="0"/>
              <a:ea typeface="Tahoma" panose="020B0604030504040204" pitchFamily="34" charset="0"/>
              <a:cs typeface="Tahoma" panose="020B0604030504040204" pitchFamily="34" charset="0"/>
            </a:rPr>
            <a:t>u điểm</a:t>
          </a:r>
          <a:endParaRPr lang="en-US" sz="2400" b="1"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Group A"/>
        </a:ext>
      </dgm:extLst>
    </dgm:pt>
    <dgm:pt modelId="{39812E31-9C15-4A6C-B8B9-78CE6FB555B1}" type="parTrans" cxnId="{F717B596-7122-4C3F-9238-14763508386B}">
      <dgm:prSet/>
      <dgm:spPr/>
      <dgm:t>
        <a:bodyPr/>
        <a:lstStyle/>
        <a:p>
          <a:endParaRPr lang="en-US"/>
        </a:p>
      </dgm:t>
    </dgm:pt>
    <dgm:pt modelId="{290E9CBE-1634-47AD-B973-508944073D35}" type="sibTrans" cxnId="{F717B596-7122-4C3F-9238-14763508386B}">
      <dgm:prSet/>
      <dgm:spPr/>
      <dgm:t>
        <a:bodyPr/>
        <a:lstStyle/>
        <a:p>
          <a:endParaRPr lang="en-US"/>
        </a:p>
      </dgm:t>
    </dgm:pt>
    <dgm:pt modelId="{E90264E4-81CE-47E1-80E3-2624D8E5DFEE}">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Linh hoạt</a:t>
          </a:r>
          <a:endParaRPr lang="en-US" sz="24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Task 1 and task 2 under group A"/>
        </a:ext>
      </dgm:extLst>
    </dgm:pt>
    <dgm:pt modelId="{79881485-DDC4-4A70-AA7E-393B9FD5747B}" type="parTrans" cxnId="{F3B89C52-602F-49F7-B10E-F3B64BCDF706}">
      <dgm:prSet/>
      <dgm:spPr/>
      <dgm:t>
        <a:bodyPr/>
        <a:lstStyle/>
        <a:p>
          <a:endParaRPr lang="en-US"/>
        </a:p>
      </dgm:t>
    </dgm:pt>
    <dgm:pt modelId="{F41EE2E3-AB57-4E33-8FAD-2DCFFB467FDC}" type="sibTrans" cxnId="{F3B89C52-602F-49F7-B10E-F3B64BCDF706}">
      <dgm:prSet/>
      <dgm:spPr/>
      <dgm:t>
        <a:bodyPr/>
        <a:lstStyle/>
        <a:p>
          <a:endParaRPr lang="en-US"/>
        </a:p>
      </dgm:t>
    </dgm:pt>
    <dgm:pt modelId="{B8D53E29-122A-46E1-B481-B57598D97444}">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Tin cậy</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EF8E1F9D-EFFE-4283-A7B6-A44D3292ACA4}" type="parTrans" cxnId="{C5FFCAE6-64D2-4A77-B85B-A376B2EE8E4F}">
      <dgm:prSet/>
      <dgm:spPr/>
      <dgm:t>
        <a:bodyPr/>
        <a:lstStyle/>
        <a:p>
          <a:endParaRPr lang="en-US"/>
        </a:p>
      </dgm:t>
    </dgm:pt>
    <dgm:pt modelId="{99B04B81-08CA-46AC-951C-217069AEF451}" type="sibTrans" cxnId="{C5FFCAE6-64D2-4A77-B85B-A376B2EE8E4F}">
      <dgm:prSet/>
      <dgm:spPr/>
      <dgm:t>
        <a:bodyPr/>
        <a:lstStyle/>
        <a:p>
          <a:endParaRPr lang="en-US"/>
        </a:p>
      </dgm:t>
    </dgm:pt>
    <dgm:pt modelId="{402957E6-7476-401F-A88F-03A61374CA19}">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Chi phí rẻ</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E0AB40D3-FE56-4703-9D7D-E58B4ED970D4}" type="parTrans" cxnId="{3A027CAD-6B50-4B8F-B306-7DF46ACA180A}">
      <dgm:prSet/>
      <dgm:spPr/>
      <dgm:t>
        <a:bodyPr/>
        <a:lstStyle/>
        <a:p>
          <a:endParaRPr lang="en-US"/>
        </a:p>
      </dgm:t>
    </dgm:pt>
    <dgm:pt modelId="{E65020F5-3634-400C-A456-35B0F04B995C}" type="sibTrans" cxnId="{3A027CAD-6B50-4B8F-B306-7DF46ACA180A}">
      <dgm:prSet/>
      <dgm:spPr/>
      <dgm:t>
        <a:bodyPr/>
        <a:lstStyle/>
        <a:p>
          <a:endParaRPr lang="en-US"/>
        </a:p>
      </dgm:t>
    </dgm:pt>
    <dgm:pt modelId="{E80E23AD-ECAE-46D2-92A5-71CA9074EED7}" type="pres">
      <dgm:prSet presAssocID="{3183185A-2A53-4D8C-8F32-C845F2F70CBF}" presName="linearFlow" presStyleCnt="0">
        <dgm:presLayoutVars>
          <dgm:dir/>
          <dgm:animLvl val="lvl"/>
          <dgm:resizeHandles val="exact"/>
        </dgm:presLayoutVars>
      </dgm:prSet>
      <dgm:spPr/>
    </dgm:pt>
    <dgm:pt modelId="{63DDCCD6-3F31-4095-8E42-5BBFC31B83BE}" type="pres">
      <dgm:prSet presAssocID="{758CBA3A-9936-4C67-965C-A8DD3074879B}" presName="composite" presStyleCnt="0"/>
      <dgm:spPr/>
    </dgm:pt>
    <dgm:pt modelId="{C0AF5CB7-6C4F-49BC-8738-E4DE0AC00B72}" type="pres">
      <dgm:prSet presAssocID="{758CBA3A-9936-4C67-965C-A8DD3074879B}" presName="parentText" presStyleLbl="alignNode1" presStyleIdx="0" presStyleCnt="1">
        <dgm:presLayoutVars>
          <dgm:chMax val="1"/>
          <dgm:bulletEnabled val="1"/>
        </dgm:presLayoutVars>
      </dgm:prSet>
      <dgm:spPr/>
    </dgm:pt>
    <dgm:pt modelId="{0E09DE89-66C0-478D-8170-8F0BC920F1EB}" type="pres">
      <dgm:prSet presAssocID="{758CBA3A-9936-4C67-965C-A8DD3074879B}" presName="descendantText" presStyleLbl="alignAcc1" presStyleIdx="0" presStyleCnt="1">
        <dgm:presLayoutVars>
          <dgm:bulletEnabled val="1"/>
        </dgm:presLayoutVars>
      </dgm:prSet>
      <dgm:spPr/>
    </dgm:pt>
  </dgm:ptLst>
  <dgm:cxnLst>
    <dgm:cxn modelId="{71B43602-5819-468F-A340-DA5A96BA033E}" type="presOf" srcId="{758CBA3A-9936-4C67-965C-A8DD3074879B}" destId="{C0AF5CB7-6C4F-49BC-8738-E4DE0AC00B72}" srcOrd="0" destOrd="0" presId="urn:microsoft.com/office/officeart/2005/8/layout/chevron2"/>
    <dgm:cxn modelId="{B3B75767-F5F8-4491-90D5-5742EB2BC878}" type="presOf" srcId="{E90264E4-81CE-47E1-80E3-2624D8E5DFEE}" destId="{0E09DE89-66C0-478D-8170-8F0BC920F1EB}" srcOrd="0" destOrd="0" presId="urn:microsoft.com/office/officeart/2005/8/layout/chevron2"/>
    <dgm:cxn modelId="{ED3E7A47-E6FA-4946-A777-42D9A5BAE38F}" type="presOf" srcId="{402957E6-7476-401F-A88F-03A61374CA19}" destId="{0E09DE89-66C0-478D-8170-8F0BC920F1EB}" srcOrd="0" destOrd="2" presId="urn:microsoft.com/office/officeart/2005/8/layout/chevron2"/>
    <dgm:cxn modelId="{CCB2FC69-48E6-4186-BB69-434FE6081740}" type="presOf" srcId="{B8D53E29-122A-46E1-B481-B57598D97444}" destId="{0E09DE89-66C0-478D-8170-8F0BC920F1EB}" srcOrd="0" destOrd="1" presId="urn:microsoft.com/office/officeart/2005/8/layout/chevron2"/>
    <dgm:cxn modelId="{F3B89C52-602F-49F7-B10E-F3B64BCDF706}" srcId="{758CBA3A-9936-4C67-965C-A8DD3074879B}" destId="{E90264E4-81CE-47E1-80E3-2624D8E5DFEE}" srcOrd="0" destOrd="0" parTransId="{79881485-DDC4-4A70-AA7E-393B9FD5747B}" sibTransId="{F41EE2E3-AB57-4E33-8FAD-2DCFFB467FDC}"/>
    <dgm:cxn modelId="{5F92077A-D266-43D8-B1E4-282FB69A0EF5}" type="presOf" srcId="{3183185A-2A53-4D8C-8F32-C845F2F70CBF}" destId="{E80E23AD-ECAE-46D2-92A5-71CA9074EED7}" srcOrd="0" destOrd="0" presId="urn:microsoft.com/office/officeart/2005/8/layout/chevron2"/>
    <dgm:cxn modelId="{F717B596-7122-4C3F-9238-14763508386B}" srcId="{3183185A-2A53-4D8C-8F32-C845F2F70CBF}" destId="{758CBA3A-9936-4C67-965C-A8DD3074879B}" srcOrd="0" destOrd="0" parTransId="{39812E31-9C15-4A6C-B8B9-78CE6FB555B1}" sibTransId="{290E9CBE-1634-47AD-B973-508944073D35}"/>
    <dgm:cxn modelId="{3A027CAD-6B50-4B8F-B306-7DF46ACA180A}" srcId="{758CBA3A-9936-4C67-965C-A8DD3074879B}" destId="{402957E6-7476-401F-A88F-03A61374CA19}" srcOrd="2" destOrd="0" parTransId="{E0AB40D3-FE56-4703-9D7D-E58B4ED970D4}" sibTransId="{E65020F5-3634-400C-A456-35B0F04B995C}"/>
    <dgm:cxn modelId="{C5FFCAE6-64D2-4A77-B85B-A376B2EE8E4F}" srcId="{758CBA3A-9936-4C67-965C-A8DD3074879B}" destId="{B8D53E29-122A-46E1-B481-B57598D97444}" srcOrd="1" destOrd="0" parTransId="{EF8E1F9D-EFFE-4283-A7B6-A44D3292ACA4}" sibTransId="{99B04B81-08CA-46AC-951C-217069AEF451}"/>
    <dgm:cxn modelId="{135E7873-A46E-4154-8EE3-52AAA60564FD}" type="presParOf" srcId="{E80E23AD-ECAE-46D2-92A5-71CA9074EED7}" destId="{63DDCCD6-3F31-4095-8E42-5BBFC31B83BE}" srcOrd="0" destOrd="0" presId="urn:microsoft.com/office/officeart/2005/8/layout/chevron2"/>
    <dgm:cxn modelId="{A9FAD751-EA16-40A5-97AE-3F69AE5C1837}" type="presParOf" srcId="{63DDCCD6-3F31-4095-8E42-5BBFC31B83BE}" destId="{C0AF5CB7-6C4F-49BC-8738-E4DE0AC00B72}" srcOrd="0" destOrd="0" presId="urn:microsoft.com/office/officeart/2005/8/layout/chevron2"/>
    <dgm:cxn modelId="{D4F1CFD9-FAA1-4448-ABAA-E3FEFCB6CAF1}" type="presParOf" srcId="{63DDCCD6-3F31-4095-8E42-5BBFC31B83BE}" destId="{0E09DE89-66C0-478D-8170-8F0BC920F1E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3185A-2A53-4D8C-8F32-C845F2F70CBF}"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758CBA3A-9936-4C67-965C-A8DD3074879B}">
      <dgm:prSet phldrT="[Text]" custT="1"/>
      <dgm:spPr/>
      <dgm:t>
        <a:bodyPr/>
        <a:lstStyle/>
        <a:p>
          <a:r>
            <a:rPr lang="en-US" sz="2400" b="1">
              <a:latin typeface="Tahoma" panose="020B0604030504040204" pitchFamily="34" charset="0"/>
              <a:ea typeface="Tahoma" panose="020B0604030504040204" pitchFamily="34" charset="0"/>
              <a:cs typeface="Tahoma" panose="020B0604030504040204" pitchFamily="34" charset="0"/>
            </a:rPr>
            <a:t>Nhược điểm</a:t>
          </a:r>
          <a:endParaRPr lang="en-US" sz="2400" b="1"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Group A"/>
        </a:ext>
      </dgm:extLst>
    </dgm:pt>
    <dgm:pt modelId="{39812E31-9C15-4A6C-B8B9-78CE6FB555B1}" type="parTrans" cxnId="{F717B596-7122-4C3F-9238-14763508386B}">
      <dgm:prSet/>
      <dgm:spPr/>
      <dgm:t>
        <a:bodyPr/>
        <a:lstStyle/>
        <a:p>
          <a:endParaRPr lang="en-US"/>
        </a:p>
      </dgm:t>
    </dgm:pt>
    <dgm:pt modelId="{290E9CBE-1634-47AD-B973-508944073D35}" type="sibTrans" cxnId="{F717B596-7122-4C3F-9238-14763508386B}">
      <dgm:prSet/>
      <dgm:spPr/>
      <dgm:t>
        <a:bodyPr/>
        <a:lstStyle/>
        <a:p>
          <a:endParaRPr lang="en-US"/>
        </a:p>
      </dgm:t>
    </dgm:pt>
    <dgm:pt modelId="{E90264E4-81CE-47E1-80E3-2624D8E5DFEE}">
      <dgm:prSet phldrT="[Text]"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Cần kết nối mạng</a:t>
          </a:r>
          <a:endParaRPr lang="en-US" sz="24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Task 1 and task 2 under group A"/>
        </a:ext>
      </dgm:extLst>
    </dgm:pt>
    <dgm:pt modelId="{79881485-DDC4-4A70-AA7E-393B9FD5747B}" type="parTrans" cxnId="{F3B89C52-602F-49F7-B10E-F3B64BCDF706}">
      <dgm:prSet/>
      <dgm:spPr/>
      <dgm:t>
        <a:bodyPr/>
        <a:lstStyle/>
        <a:p>
          <a:endParaRPr lang="en-US"/>
        </a:p>
      </dgm:t>
    </dgm:pt>
    <dgm:pt modelId="{F41EE2E3-AB57-4E33-8FAD-2DCFFB467FDC}" type="sibTrans" cxnId="{F3B89C52-602F-49F7-B10E-F3B64BCDF706}">
      <dgm:prSet/>
      <dgm:spPr/>
      <dgm:t>
        <a:bodyPr/>
        <a:lstStyle/>
        <a:p>
          <a:endParaRPr lang="en-US"/>
        </a:p>
      </dgm:t>
    </dgm:pt>
    <dgm:pt modelId="{E80E23AD-ECAE-46D2-92A5-71CA9074EED7}" type="pres">
      <dgm:prSet presAssocID="{3183185A-2A53-4D8C-8F32-C845F2F70CBF}" presName="linearFlow" presStyleCnt="0">
        <dgm:presLayoutVars>
          <dgm:dir/>
          <dgm:animLvl val="lvl"/>
          <dgm:resizeHandles val="exact"/>
        </dgm:presLayoutVars>
      </dgm:prSet>
      <dgm:spPr/>
    </dgm:pt>
    <dgm:pt modelId="{63DDCCD6-3F31-4095-8E42-5BBFC31B83BE}" type="pres">
      <dgm:prSet presAssocID="{758CBA3A-9936-4C67-965C-A8DD3074879B}" presName="composite" presStyleCnt="0"/>
      <dgm:spPr/>
    </dgm:pt>
    <dgm:pt modelId="{C0AF5CB7-6C4F-49BC-8738-E4DE0AC00B72}" type="pres">
      <dgm:prSet presAssocID="{758CBA3A-9936-4C67-965C-A8DD3074879B}" presName="parentText" presStyleLbl="alignNode1" presStyleIdx="0" presStyleCnt="1">
        <dgm:presLayoutVars>
          <dgm:chMax val="1"/>
          <dgm:bulletEnabled val="1"/>
        </dgm:presLayoutVars>
      </dgm:prSet>
      <dgm:spPr/>
    </dgm:pt>
    <dgm:pt modelId="{0E09DE89-66C0-478D-8170-8F0BC920F1EB}" type="pres">
      <dgm:prSet presAssocID="{758CBA3A-9936-4C67-965C-A8DD3074879B}" presName="descendantText" presStyleLbl="alignAcc1" presStyleIdx="0" presStyleCnt="1">
        <dgm:presLayoutVars>
          <dgm:bulletEnabled val="1"/>
        </dgm:presLayoutVars>
      </dgm:prSet>
      <dgm:spPr/>
    </dgm:pt>
  </dgm:ptLst>
  <dgm:cxnLst>
    <dgm:cxn modelId="{71B43602-5819-468F-A340-DA5A96BA033E}" type="presOf" srcId="{758CBA3A-9936-4C67-965C-A8DD3074879B}" destId="{C0AF5CB7-6C4F-49BC-8738-E4DE0AC00B72}" srcOrd="0" destOrd="0" presId="urn:microsoft.com/office/officeart/2005/8/layout/chevron2"/>
    <dgm:cxn modelId="{B3B75767-F5F8-4491-90D5-5742EB2BC878}" type="presOf" srcId="{E90264E4-81CE-47E1-80E3-2624D8E5DFEE}" destId="{0E09DE89-66C0-478D-8170-8F0BC920F1EB}" srcOrd="0" destOrd="0" presId="urn:microsoft.com/office/officeart/2005/8/layout/chevron2"/>
    <dgm:cxn modelId="{F3B89C52-602F-49F7-B10E-F3B64BCDF706}" srcId="{758CBA3A-9936-4C67-965C-A8DD3074879B}" destId="{E90264E4-81CE-47E1-80E3-2624D8E5DFEE}" srcOrd="0" destOrd="0" parTransId="{79881485-DDC4-4A70-AA7E-393B9FD5747B}" sibTransId="{F41EE2E3-AB57-4E33-8FAD-2DCFFB467FDC}"/>
    <dgm:cxn modelId="{5F92077A-D266-43D8-B1E4-282FB69A0EF5}" type="presOf" srcId="{3183185A-2A53-4D8C-8F32-C845F2F70CBF}" destId="{E80E23AD-ECAE-46D2-92A5-71CA9074EED7}" srcOrd="0" destOrd="0" presId="urn:microsoft.com/office/officeart/2005/8/layout/chevron2"/>
    <dgm:cxn modelId="{F717B596-7122-4C3F-9238-14763508386B}" srcId="{3183185A-2A53-4D8C-8F32-C845F2F70CBF}" destId="{758CBA3A-9936-4C67-965C-A8DD3074879B}" srcOrd="0" destOrd="0" parTransId="{39812E31-9C15-4A6C-B8B9-78CE6FB555B1}" sibTransId="{290E9CBE-1634-47AD-B973-508944073D35}"/>
    <dgm:cxn modelId="{135E7873-A46E-4154-8EE3-52AAA60564FD}" type="presParOf" srcId="{E80E23AD-ECAE-46D2-92A5-71CA9074EED7}" destId="{63DDCCD6-3F31-4095-8E42-5BBFC31B83BE}" srcOrd="0" destOrd="0" presId="urn:microsoft.com/office/officeart/2005/8/layout/chevron2"/>
    <dgm:cxn modelId="{A9FAD751-EA16-40A5-97AE-3F69AE5C1837}" type="presParOf" srcId="{63DDCCD6-3F31-4095-8E42-5BBFC31B83BE}" destId="{C0AF5CB7-6C4F-49BC-8738-E4DE0AC00B72}" srcOrd="0" destOrd="0" presId="urn:microsoft.com/office/officeart/2005/8/layout/chevron2"/>
    <dgm:cxn modelId="{D4F1CFD9-FAA1-4448-ABAA-E3FEFCB6CAF1}" type="presParOf" srcId="{63DDCCD6-3F31-4095-8E42-5BBFC31B83BE}" destId="{0E09DE89-66C0-478D-8170-8F0BC920F1E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5CB7-6C4F-49BC-8738-E4DE0AC00B72}">
      <dsp:nvSpPr>
        <dsp:cNvPr id="0" name=""/>
        <dsp:cNvSpPr/>
      </dsp:nvSpPr>
      <dsp:spPr>
        <a:xfrm rot="5400000">
          <a:off x="-250969" y="252605"/>
          <a:ext cx="1673127" cy="11711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b="1" kern="1200">
              <a:latin typeface="Tahoma" panose="020B0604030504040204" pitchFamily="34" charset="0"/>
              <a:ea typeface="Tahoma" panose="020B0604030504040204" pitchFamily="34" charset="0"/>
              <a:cs typeface="Tahoma" panose="020B0604030504040204" pitchFamily="34" charset="0"/>
            </a:rPr>
            <a:t>Ư</a:t>
          </a:r>
          <a:r>
            <a:rPr lang="en-US" sz="2400" b="1" kern="1200">
              <a:latin typeface="Tahoma" panose="020B0604030504040204" pitchFamily="34" charset="0"/>
              <a:ea typeface="Tahoma" panose="020B0604030504040204" pitchFamily="34" charset="0"/>
              <a:cs typeface="Tahoma" panose="020B0604030504040204" pitchFamily="34" charset="0"/>
            </a:rPr>
            <a:t>u điểm</a:t>
          </a:r>
          <a:endParaRPr lang="en-US" sz="24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587231"/>
        <a:ext cx="1171189" cy="501938"/>
      </dsp:txXfrm>
    </dsp:sp>
    <dsp:sp modelId="{0E09DE89-66C0-478D-8170-8F0BC920F1EB}">
      <dsp:nvSpPr>
        <dsp:cNvPr id="0" name=""/>
        <dsp:cNvSpPr/>
      </dsp:nvSpPr>
      <dsp:spPr>
        <a:xfrm rot="5400000">
          <a:off x="2448986" y="-1276160"/>
          <a:ext cx="1088104" cy="3643698"/>
        </a:xfrm>
        <a:prstGeom prst="round2SameRect">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Linh hoạt</a:t>
          </a:r>
          <a:endParaRPr lang="en-US" sz="24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Tin cậy</a:t>
          </a:r>
          <a:endParaRPr lang="en-US" sz="24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Chi phí rẻ</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171190" y="54753"/>
        <a:ext cx="3590581" cy="981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5CB7-6C4F-49BC-8738-E4DE0AC00B72}">
      <dsp:nvSpPr>
        <dsp:cNvPr id="0" name=""/>
        <dsp:cNvSpPr/>
      </dsp:nvSpPr>
      <dsp:spPr>
        <a:xfrm rot="5400000">
          <a:off x="-250969" y="252605"/>
          <a:ext cx="1673127" cy="11711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ahoma" panose="020B0604030504040204" pitchFamily="34" charset="0"/>
              <a:ea typeface="Tahoma" panose="020B0604030504040204" pitchFamily="34" charset="0"/>
              <a:cs typeface="Tahoma" panose="020B0604030504040204" pitchFamily="34" charset="0"/>
            </a:rPr>
            <a:t>Nhược điểm</a:t>
          </a:r>
          <a:endParaRPr lang="en-US" sz="24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587231"/>
        <a:ext cx="1171189" cy="501938"/>
      </dsp:txXfrm>
    </dsp:sp>
    <dsp:sp modelId="{0E09DE89-66C0-478D-8170-8F0BC920F1EB}">
      <dsp:nvSpPr>
        <dsp:cNvPr id="0" name=""/>
        <dsp:cNvSpPr/>
      </dsp:nvSpPr>
      <dsp:spPr>
        <a:xfrm rot="5400000">
          <a:off x="2448986" y="-1276160"/>
          <a:ext cx="1088104" cy="3643698"/>
        </a:xfrm>
        <a:prstGeom prst="round2SameRect">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b="100000"/>
          </a:path>
          <a:tileRect t="-100000" r="-100000"/>
        </a:gra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Cần kết nối mạng</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171190" y="54753"/>
        <a:ext cx="3590581" cy="9818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27/04/2025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27/04/2025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405906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27/04/2025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27/04/2025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27/04/2025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27/04/2025</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27/04/2025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27/04/2025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27/04/2025</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27/04/2025</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27/04/2025</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27/04/2025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27/04/2025</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27/04/2025</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khoahoc.vietjack.com/question/1226575/kham-pha-su-dung-cac-chuc-nang-khac-cua-o-dia-truc-tuyen-chia-se-thao-luan-vo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atin typeface="Times-Narrow" panose="02020500000000000000" pitchFamily="18" charset="0"/>
                <a:ea typeface="Times-Narrow" panose="02020500000000000000" pitchFamily="18" charset="0"/>
                <a:cs typeface="Times-Narrow" panose="02020500000000000000" pitchFamily="18" charset="0"/>
              </a:rPr>
              <a:t>Bài 6</a:t>
            </a:r>
            <a:br>
              <a:rPr lang="en-US">
                <a:latin typeface="Times-Narrow" panose="02020500000000000000" pitchFamily="18" charset="0"/>
                <a:ea typeface="Times-Narrow" panose="02020500000000000000" pitchFamily="18" charset="0"/>
                <a:cs typeface="Times-Narrow" panose="02020500000000000000" pitchFamily="18" charset="0"/>
              </a:rPr>
            </a:br>
            <a:r>
              <a:rPr lang="en-US" b="1">
                <a:latin typeface="Times-Narrow" panose="02020500000000000000" pitchFamily="18" charset="0"/>
                <a:ea typeface="Times-Narrow" panose="02020500000000000000" pitchFamily="18" charset="0"/>
                <a:cs typeface="Times-Narrow" panose="02020500000000000000" pitchFamily="18" charset="0"/>
              </a:rPr>
              <a:t>LƯU TRỮ VÀ CHIA SẺ TỆP TIN TRÊN INTERNET</a:t>
            </a:r>
            <a:endParaRPr lang="en-US" b="1" dirty="0">
              <a:latin typeface="Times-Narrow" panose="02020500000000000000" pitchFamily="18" charset="0"/>
              <a:ea typeface="Times-Narrow" panose="02020500000000000000" pitchFamily="18" charset="0"/>
              <a:cs typeface="Times-Narrow" panose="02020500000000000000" pitchFamily="18" charset="0"/>
            </a:endParaRP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F93ACB-6C87-7909-0CA8-AA6EF1ACA5E7}"/>
              </a:ext>
            </a:extLst>
          </p:cNvPr>
          <p:cNvSpPr>
            <a:spLocks noChangeArrowheads="1"/>
          </p:cNvSpPr>
          <p:nvPr/>
        </p:nvSpPr>
        <p:spPr bwMode="auto">
          <a:xfrm>
            <a:off x="989012" y="69410"/>
            <a:ext cx="9982200" cy="661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vi-VN" altLang="vi-VN" sz="1900" b="1" i="0" u="none" strike="noStrike" cap="none" normalizeH="0" baseline="0">
                <a:ln>
                  <a:noFill/>
                </a:ln>
                <a:solidFill>
                  <a:schemeClr val="tx1"/>
                </a:solidFill>
                <a:effectLst/>
                <a:latin typeface="Arial" panose="020B0604020202020204" pitchFamily="34" charset="0"/>
              </a:rPr>
              <a:t>1. Thực hành tải thêm các tệp từ máy tính lên ổ đĩa trực tuyến:</a:t>
            </a:r>
            <a:endParaRPr kumimoji="0" lang="vi-VN" altLang="vi-VN" sz="1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1900" b="1" i="0" u="none" strike="noStrike" cap="none" normalizeH="0" baseline="0">
                <a:ln>
                  <a:noFill/>
                </a:ln>
                <a:solidFill>
                  <a:schemeClr val="tx1"/>
                </a:solidFill>
                <a:effectLst/>
                <a:latin typeface="Arial" panose="020B0604020202020204" pitchFamily="34" charset="0"/>
              </a:rPr>
              <a:t>Bước 1: Mở trình duyệt web và truy cập vào dịch vụ ổ đĩa trực tuyến bạn muốn sử dụng.</a:t>
            </a:r>
            <a:r>
              <a:rPr kumimoji="0" lang="vi-VN" altLang="vi-VN" sz="1900" b="0" i="0" u="none" strike="noStrike" cap="none" normalizeH="0" baseline="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sz="1900" b="0" i="0" u="none" strike="noStrike" cap="none" normalizeH="0" baseline="0">
                <a:ln>
                  <a:noFill/>
                </a:ln>
                <a:solidFill>
                  <a:schemeClr val="tx1"/>
                </a:solidFill>
                <a:effectLst/>
                <a:latin typeface="Arial" panose="020B0604020202020204" pitchFamily="34" charset="0"/>
              </a:rPr>
              <a:t>Ví dụ: Nếu bạn sử dụng Google Drive, hãy truy cập vào </a:t>
            </a:r>
            <a:r>
              <a:rPr kumimoji="0" lang="vi-VN" altLang="vi-VN" sz="1900" b="0" i="0" u="none" strike="noStrike" cap="none" normalizeH="0" baseline="0">
                <a:ln>
                  <a:noFill/>
                </a:ln>
                <a:solidFill>
                  <a:schemeClr val="tx1"/>
                </a:solidFill>
                <a:effectLst/>
                <a:latin typeface="Arial Unicode MS"/>
              </a:rPr>
              <a:t>drive.google.com</a:t>
            </a:r>
            <a:r>
              <a:rPr kumimoji="0" lang="vi-VN" altLang="vi-VN" sz="1900" b="0" i="0" u="none" strike="noStrike" cap="none" normalizeH="0" baseline="0">
                <a:ln>
                  <a:noFill/>
                </a:ln>
                <a:solidFill>
                  <a:schemeClr val="tx1"/>
                </a:solidFill>
                <a:effectLst/>
              </a:rPr>
              <a:t>. Nếu bạn sử dụng Dropbox, hãy truy cập vào </a:t>
            </a:r>
            <a:r>
              <a:rPr kumimoji="0" lang="vi-VN" altLang="vi-VN" sz="1900" b="0" i="0" u="none" strike="noStrike" cap="none" normalizeH="0" baseline="0">
                <a:ln>
                  <a:noFill/>
                </a:ln>
                <a:solidFill>
                  <a:schemeClr val="tx1"/>
                </a:solidFill>
                <a:effectLst/>
                <a:latin typeface="Arial Unicode MS"/>
              </a:rPr>
              <a:t>dropbox.com</a:t>
            </a:r>
            <a:r>
              <a:rPr kumimoji="0" lang="vi-VN" altLang="vi-VN" sz="1900" b="0" i="0" u="none" strike="noStrike" cap="none" normalizeH="0" baseline="0">
                <a:ln>
                  <a:noFill/>
                </a:ln>
                <a:solidFill>
                  <a:schemeClr val="tx1"/>
                </a:solidFill>
                <a:effectLst/>
              </a:rPr>
              <a:t>.</a:t>
            </a:r>
            <a:r>
              <a:rPr kumimoji="0" lang="vi-VN" altLang="vi-VN" sz="19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1900" b="1" i="0" u="none" strike="noStrike" cap="none" normalizeH="0" baseline="0">
                <a:ln>
                  <a:noFill/>
                </a:ln>
                <a:solidFill>
                  <a:schemeClr val="tx1"/>
                </a:solidFill>
                <a:effectLst/>
                <a:latin typeface="Arial" panose="020B0604020202020204" pitchFamily="34" charset="0"/>
              </a:rPr>
              <a:t>Bước 2: Đăng nhập vào tài khoản của bạn.</a:t>
            </a:r>
            <a:r>
              <a:rPr kumimoji="0" lang="vi-VN" altLang="vi-VN" sz="1900" b="0" i="0" u="none" strike="noStrike" cap="none" normalizeH="0" baseline="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sz="1900" b="0" i="0" u="none" strike="noStrike" cap="none" normalizeH="0" baseline="0">
                <a:ln>
                  <a:noFill/>
                </a:ln>
                <a:solidFill>
                  <a:schemeClr val="tx1"/>
                </a:solidFill>
                <a:effectLst/>
                <a:latin typeface="Arial" panose="020B0604020202020204" pitchFamily="34" charset="0"/>
              </a:rPr>
              <a:t>Sử dụng tên đăng nhập và mật khẩu để đăng nhập vào tài khoản của bạn.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1900" b="1" i="0" u="none" strike="noStrike" cap="none" normalizeH="0" baseline="0">
                <a:ln>
                  <a:noFill/>
                </a:ln>
                <a:solidFill>
                  <a:schemeClr val="tx1"/>
                </a:solidFill>
                <a:effectLst/>
                <a:latin typeface="Arial" panose="020B0604020202020204" pitchFamily="34" charset="0"/>
              </a:rPr>
              <a:t>Bước 3: Tìm nút "Tải lên" hoặc "Upload".</a:t>
            </a:r>
            <a:r>
              <a:rPr kumimoji="0" lang="vi-VN" altLang="vi-VN" sz="1900" b="0" i="0" u="none" strike="noStrike" cap="none" normalizeH="0" baseline="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sz="1900" b="0" i="0" u="none" strike="noStrike" cap="none" normalizeH="0" baseline="0">
                <a:ln>
                  <a:noFill/>
                </a:ln>
                <a:solidFill>
                  <a:schemeClr val="tx1"/>
                </a:solidFill>
                <a:effectLst/>
                <a:latin typeface="Arial" panose="020B0604020202020204" pitchFamily="34" charset="0"/>
              </a:rPr>
              <a:t>Nút này thường có biểu tượng mũi tên hướng lên hoặc có chữ "Tải lên".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1900" b="1" i="0" u="none" strike="noStrike" cap="none" normalizeH="0" baseline="0">
                <a:ln>
                  <a:noFill/>
                </a:ln>
                <a:solidFill>
                  <a:schemeClr val="tx1"/>
                </a:solidFill>
                <a:effectLst/>
                <a:latin typeface="Arial" panose="020B0604020202020204" pitchFamily="34" charset="0"/>
              </a:rPr>
              <a:t>Bước 4: Chọn tệp bạn muốn tải lên.</a:t>
            </a:r>
            <a:r>
              <a:rPr kumimoji="0" lang="vi-VN" altLang="vi-VN" sz="1900" b="0" i="0" u="none" strike="noStrike" cap="none" normalizeH="0" baseline="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sz="1900" b="0" i="0" u="none" strike="noStrike" cap="none" normalizeH="0" baseline="0">
                <a:ln>
                  <a:noFill/>
                </a:ln>
                <a:solidFill>
                  <a:schemeClr val="tx1"/>
                </a:solidFill>
                <a:effectLst/>
                <a:latin typeface="Arial" panose="020B0604020202020204" pitchFamily="34" charset="0"/>
              </a:rPr>
              <a:t>Bạn có thể chọn một hoặc nhiều tệp cùng lúc.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1900" b="1" i="0" u="none" strike="noStrike" cap="none" normalizeH="0" baseline="0">
                <a:ln>
                  <a:noFill/>
                </a:ln>
                <a:solidFill>
                  <a:schemeClr val="tx1"/>
                </a:solidFill>
                <a:effectLst/>
                <a:latin typeface="Arial" panose="020B0604020202020204" pitchFamily="34" charset="0"/>
              </a:rPr>
              <a:t>Bước 5: Chờ quá trình tải lên hoàn tất.</a:t>
            </a:r>
            <a:r>
              <a:rPr kumimoji="0" lang="vi-VN" altLang="vi-VN" sz="1900" b="0" i="0" u="none" strike="noStrike" cap="none" normalizeH="0" baseline="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sz="1900" b="0" i="0" u="none" strike="noStrike" cap="none" normalizeH="0" baseline="0">
                <a:ln>
                  <a:noFill/>
                </a:ln>
                <a:solidFill>
                  <a:schemeClr val="tx1"/>
                </a:solidFill>
                <a:effectLst/>
                <a:latin typeface="Arial" panose="020B0604020202020204" pitchFamily="34" charset="0"/>
              </a:rPr>
              <a:t>Thời gian tải lên tùy thuộc vào kích thước tệp và tốc độ internet của bạn.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1900" b="1" i="0" u="none" strike="noStrike" cap="none" normalizeH="0" baseline="0">
                <a:ln>
                  <a:noFill/>
                </a:ln>
                <a:solidFill>
                  <a:schemeClr val="tx1"/>
                </a:solidFill>
                <a:effectLst/>
                <a:latin typeface="Arial" panose="020B0604020202020204" pitchFamily="34" charset="0"/>
              </a:rPr>
              <a:t>Bước 6: Kiểm tra lại các tệp đã tải lên.</a:t>
            </a:r>
            <a:r>
              <a:rPr kumimoji="0" lang="vi-VN" altLang="vi-VN" sz="1900" b="0" i="0" u="none" strike="noStrike" cap="none" normalizeH="0" baseline="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sz="1900" b="0" i="0" u="none" strike="noStrike" cap="none" normalizeH="0" baseline="0">
                <a:ln>
                  <a:noFill/>
                </a:ln>
                <a:solidFill>
                  <a:schemeClr val="tx1"/>
                </a:solidFill>
                <a:effectLst/>
                <a:latin typeface="Arial" panose="020B0604020202020204" pitchFamily="34" charset="0"/>
              </a:rPr>
              <a:t>Đảm bảo rằng các tệp đã được tải lên thành công và có thể mở được. </a:t>
            </a:r>
          </a:p>
        </p:txBody>
      </p:sp>
    </p:spTree>
    <p:extLst>
      <p:ext uri="{BB962C8B-B14F-4D97-AF65-F5344CB8AC3E}">
        <p14:creationId xmlns:p14="http://schemas.microsoft.com/office/powerpoint/2010/main" val="5874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7AF7D-7E22-1F76-1AFE-7AD74EF39A66}"/>
              </a:ext>
            </a:extLst>
          </p:cNvPr>
          <p:cNvSpPr txBox="1"/>
          <p:nvPr/>
        </p:nvSpPr>
        <p:spPr>
          <a:xfrm>
            <a:off x="912812" y="91250"/>
            <a:ext cx="10058400" cy="6690550"/>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Chia sẻ một vài tệp cho các bạn trong nhóm với chế độ chia sẻ khác nhau và kiểm tra sự khác biệt giữa các chế độ chia sẻ đó</a:t>
            </a:r>
            <a:r>
              <a:rPr lang="vi-VN" altLang="vi-VN" b="1">
                <a:latin typeface="Times New Roman" panose="02020603050405020304" pitchFamily="18" charset="0"/>
                <a:cs typeface="Times New Roman" panose="02020603050405020304" pitchFamily="18" charset="0"/>
                <a:sym typeface="Wingdings" panose="05000000000000000000" pitchFamily="2" charset="2"/>
              </a:rPr>
              <a:t>:</a:t>
            </a:r>
            <a:endPar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hlinkClick r:id="rId2"/>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Bước 1: Chọn tệp bạn muốn chia sẻ.</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Nhấp chuột phải vào tệp và chọn "Chia sẻ" hoặc "Share".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Bước 2: Nhập địa chỉ email của những người bạn muốn chia sẻ.</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Bạn có thể nhập nhiều địa chỉ email cùng lúc.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Bước 3: Chọn chế độ chia sẻ.</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dịch vụ ổ đĩa trực tuyến thường cung cấp các chế độ chia sẻ sau: </a:t>
            </a:r>
          </a:p>
          <a:p>
            <a:pPr marL="914400" marR="0" lvl="2"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Chỉ xem (View only):</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Người nhận chỉ có thể xem tệp, không thể chỉnh sửa. </a:t>
            </a:r>
          </a:p>
          <a:p>
            <a:pPr marL="914400" marR="0" lvl="2"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Nhận xét (Comment):</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Người nhận có thể xem và nhận xét về tệp. </a:t>
            </a:r>
          </a:p>
          <a:p>
            <a:pPr marL="914400" marR="0" lvl="2"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Chỉnh sửa (Edit):</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Người nhận có thể xem, nhận xét và chỉnh sửa tệp.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Bước 4: Gửi lời mời chia sẻ.</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Nhấp vào nút "Gửi" hoặc "Send".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Bước 5: Kiểm tra sự khác biệt giữa các chế độ chia sẻ.</a:t>
            </a: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Yêu cầu bạn bè của bạn thử truy cập tệp với các chế độ chia sẻ khác nhau.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vi-VN" altLang="vi-VN"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Quan sát những gì họ có thể làm với mỗi chế độ. </a:t>
            </a:r>
          </a:p>
        </p:txBody>
      </p:sp>
    </p:spTree>
    <p:extLst>
      <p:ext uri="{BB962C8B-B14F-4D97-AF65-F5344CB8AC3E}">
        <p14:creationId xmlns:p14="http://schemas.microsoft.com/office/powerpoint/2010/main" val="164688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B496C-019C-FC81-8D06-0A6ABBB21F92}"/>
              </a:ext>
            </a:extLst>
          </p:cNvPr>
          <p:cNvSpPr txBox="1"/>
          <p:nvPr/>
        </p:nvSpPr>
        <p:spPr>
          <a:xfrm>
            <a:off x="989012" y="381000"/>
            <a:ext cx="9982200" cy="591040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vi-VN" altLang="vi-VN" sz="3200" b="1" i="0" u="none" strike="noStrike" cap="none" normalizeH="0" baseline="0">
                <a:ln>
                  <a:noFill/>
                </a:ln>
                <a:solidFill>
                  <a:schemeClr val="tx1"/>
                </a:solidFill>
                <a:effectLst/>
                <a:latin typeface="Arial" panose="020B0604020202020204" pitchFamily="34" charset="0"/>
              </a:rPr>
              <a:t>Lưu ý:</a:t>
            </a:r>
            <a:endParaRPr kumimoji="0" lang="vi-VN" altLang="vi-VN" sz="3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3200" b="0" i="0" u="none" strike="noStrike" cap="none" normalizeH="0" baseline="0">
                <a:ln>
                  <a:noFill/>
                </a:ln>
                <a:solidFill>
                  <a:schemeClr val="tx1"/>
                </a:solidFill>
                <a:effectLst/>
                <a:latin typeface="Arial" panose="020B0604020202020204" pitchFamily="34" charset="0"/>
              </a:rPr>
              <a:t>Các bước thực hiện có thể hơi khác nhau tùy thuộc vào dịch vụ ổ đĩa trực tuyến bạn sử dụng.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3200" b="0" i="0" u="none" strike="noStrike" cap="none" normalizeH="0" baseline="0">
                <a:ln>
                  <a:noFill/>
                </a:ln>
                <a:solidFill>
                  <a:schemeClr val="tx1"/>
                </a:solidFill>
                <a:effectLst/>
                <a:latin typeface="Arial" panose="020B0604020202020204" pitchFamily="34" charset="0"/>
              </a:rPr>
              <a:t>Hãy đảm bảo rằng bạn đã đăng nhập vào tài khoản của mình trước khi thực hiện các bước trên.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vi-VN" altLang="vi-VN" sz="3200" b="0" i="0" u="none" strike="noStrike" cap="none" normalizeH="0" baseline="0">
                <a:ln>
                  <a:noFill/>
                </a:ln>
                <a:solidFill>
                  <a:schemeClr val="tx1"/>
                </a:solidFill>
                <a:effectLst/>
                <a:latin typeface="Arial" panose="020B0604020202020204" pitchFamily="34" charset="0"/>
              </a:rPr>
              <a:t>Nếu bạn gặp bất kỳ vấn đề nào, hãy tham khảo tài liệu hướng dẫn của dịch vụ ổ đĩa trực tuyến bạn đang sử dụng.</a:t>
            </a:r>
          </a:p>
        </p:txBody>
      </p:sp>
    </p:spTree>
    <p:extLst>
      <p:ext uri="{BB962C8B-B14F-4D97-AF65-F5344CB8AC3E}">
        <p14:creationId xmlns:p14="http://schemas.microsoft.com/office/powerpoint/2010/main" val="26318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5E70B-7D52-464A-B13F-FD367DA5FCD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446212" y="1676400"/>
            <a:ext cx="10300996" cy="2743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6106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83A14A-A7AB-410C-9018-72A6ECFB5A8D}"/>
              </a:ext>
            </a:extLst>
          </p:cNvPr>
          <p:cNvPicPr>
            <a:picLocks noChangeAspect="1"/>
          </p:cNvPicPr>
          <p:nvPr/>
        </p:nvPicPr>
        <p:blipFill>
          <a:blip r:embed="rId2"/>
          <a:stretch>
            <a:fillRect/>
          </a:stretch>
        </p:blipFill>
        <p:spPr>
          <a:xfrm>
            <a:off x="1293813" y="653142"/>
            <a:ext cx="10519546" cy="5867400"/>
          </a:xfrm>
          <a:prstGeom prst="rect">
            <a:avLst/>
          </a:prstGeom>
        </p:spPr>
      </p:pic>
    </p:spTree>
    <p:extLst>
      <p:ext uri="{BB962C8B-B14F-4D97-AF65-F5344CB8AC3E}">
        <p14:creationId xmlns:p14="http://schemas.microsoft.com/office/powerpoint/2010/main" val="106119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85E667-E719-8973-064D-02B3DF3A2CF2}"/>
              </a:ext>
            </a:extLst>
          </p:cNvPr>
          <p:cNvSpPr txBox="1"/>
          <p:nvPr/>
        </p:nvSpPr>
        <p:spPr>
          <a:xfrm>
            <a:off x="1217612" y="131088"/>
            <a:ext cx="10668000" cy="6186309"/>
          </a:xfrm>
          <a:prstGeom prst="rect">
            <a:avLst/>
          </a:prstGeom>
          <a:noFill/>
        </p:spPr>
        <p:txBody>
          <a:bodyPr wrap="square">
            <a:spAutoFit/>
          </a:bodyPr>
          <a:lstStyle/>
          <a:p>
            <a:pPr>
              <a:buNone/>
            </a:pPr>
            <a:r>
              <a:rPr lang="vi-VN" sz="2200" b="1">
                <a:latin typeface="Times New Roman" panose="02020603050405020304" pitchFamily="18" charset="0"/>
                <a:cs typeface="Times New Roman" panose="02020603050405020304" pitchFamily="18" charset="0"/>
              </a:rPr>
              <a:t>1. So sánh các dịch vụ lưu trữ trực tuyến:</a:t>
            </a:r>
            <a:endParaRPr lang="vi-VN" sz="220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Bước 1: Chọn hai dịch vụ lưu trữ trực tuyến để so sánh.</a:t>
            </a:r>
            <a:r>
              <a:rPr lang="vi-VN" sz="220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vi-VN" sz="2200">
                <a:latin typeface="Times New Roman" panose="02020603050405020304" pitchFamily="18" charset="0"/>
                <a:cs typeface="Times New Roman" panose="02020603050405020304" pitchFamily="18" charset="0"/>
              </a:rPr>
              <a:t>Ngoài Google Drive và Dropbox, bạn có thể chọn các dịch vụ khác như OneDrive, iCloud, Mega, pCloud,...</a:t>
            </a:r>
          </a:p>
          <a:p>
            <a:pPr>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Bước 2: Tìm hiểu thông tin về các dịch vụ.</a:t>
            </a:r>
            <a:r>
              <a:rPr lang="vi-VN" sz="220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vi-VN" sz="2200">
                <a:latin typeface="Times New Roman" panose="02020603050405020304" pitchFamily="18" charset="0"/>
                <a:cs typeface="Times New Roman" panose="02020603050405020304" pitchFamily="18" charset="0"/>
              </a:rPr>
              <a:t>Truy cập trang web của từng dịch vụ để tìm hiểu về các đặc điểm sau: </a:t>
            </a:r>
          </a:p>
          <a:p>
            <a:pPr marL="1143000" lvl="2" indent="-228600">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Tên nhà cung cấp:</a:t>
            </a:r>
            <a:r>
              <a:rPr lang="vi-VN" sz="2200">
                <a:latin typeface="Times New Roman" panose="02020603050405020304" pitchFamily="18" charset="0"/>
                <a:cs typeface="Times New Roman" panose="02020603050405020304" pitchFamily="18" charset="0"/>
              </a:rPr>
              <a:t> Tên của công ty cung cấp dịch vụ.</a:t>
            </a:r>
          </a:p>
          <a:p>
            <a:pPr marL="1143000" lvl="2" indent="-228600">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Dung lượng miễn phí:</a:t>
            </a:r>
            <a:r>
              <a:rPr lang="vi-VN" sz="2200">
                <a:latin typeface="Times New Roman" panose="02020603050405020304" pitchFamily="18" charset="0"/>
                <a:cs typeface="Times New Roman" panose="02020603050405020304" pitchFamily="18" charset="0"/>
              </a:rPr>
              <a:t> Dung lượng lưu trữ miễn phí mà dịch vụ cung cấp.</a:t>
            </a:r>
          </a:p>
          <a:p>
            <a:pPr marL="1143000" lvl="2" indent="-228600">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Cho phép tải lên:</a:t>
            </a:r>
            <a:r>
              <a:rPr lang="vi-VN" sz="2200">
                <a:latin typeface="Times New Roman" panose="02020603050405020304" pitchFamily="18" charset="0"/>
                <a:cs typeface="Times New Roman" panose="02020603050405020304" pitchFamily="18" charset="0"/>
              </a:rPr>
              <a:t> Loại tệp và kích thước tệp tối đa được phép tải lên.</a:t>
            </a:r>
          </a:p>
          <a:p>
            <a:pPr marL="1143000" lvl="2" indent="-228600">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Cho phép tải xuống:</a:t>
            </a:r>
            <a:r>
              <a:rPr lang="vi-VN" sz="2200">
                <a:latin typeface="Times New Roman" panose="02020603050405020304" pitchFamily="18" charset="0"/>
                <a:cs typeface="Times New Roman" panose="02020603050405020304" pitchFamily="18" charset="0"/>
              </a:rPr>
              <a:t> Tốc độ tải xuống và các giới hạn tải xuống (nếu có).</a:t>
            </a:r>
          </a:p>
          <a:p>
            <a:pPr marL="1143000" lvl="2" indent="-228600">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Cho phép chia sẻ:</a:t>
            </a:r>
            <a:r>
              <a:rPr lang="vi-VN" sz="2200">
                <a:latin typeface="Times New Roman" panose="02020603050405020304" pitchFamily="18" charset="0"/>
                <a:cs typeface="Times New Roman" panose="02020603050405020304" pitchFamily="18" charset="0"/>
              </a:rPr>
              <a:t> Các tùy chọn chia sẻ tệp và thư mục.</a:t>
            </a:r>
          </a:p>
          <a:p>
            <a:pPr marL="1143000" lvl="2" indent="-228600">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Thân thiện, dễ sử dụng:</a:t>
            </a:r>
            <a:r>
              <a:rPr lang="vi-VN" sz="2200">
                <a:latin typeface="Times New Roman" panose="02020603050405020304" pitchFamily="18" charset="0"/>
                <a:cs typeface="Times New Roman" panose="02020603050405020304" pitchFamily="18" charset="0"/>
              </a:rPr>
              <a:t> Đánh giá giao diện và trải nghiệm người dùng.</a:t>
            </a:r>
          </a:p>
          <a:p>
            <a:pPr marL="1143000" lvl="2" indent="-228600">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Số người dùng hiện tại:</a:t>
            </a:r>
            <a:r>
              <a:rPr lang="vi-VN" sz="2200">
                <a:latin typeface="Times New Roman" panose="02020603050405020304" pitchFamily="18" charset="0"/>
                <a:cs typeface="Times New Roman" panose="02020603050405020304" pitchFamily="18" charset="0"/>
              </a:rPr>
              <a:t> Ước tính số lượng người dùng đang sử dụng dịch vụ.</a:t>
            </a:r>
          </a:p>
          <a:p>
            <a:pPr>
              <a:buFont typeface="Arial" panose="020B0604020202020204" pitchFamily="34" charset="0"/>
              <a:buChar char="•"/>
            </a:pPr>
            <a:r>
              <a:rPr lang="vi-VN" sz="2200" b="1">
                <a:latin typeface="Times New Roman" panose="02020603050405020304" pitchFamily="18" charset="0"/>
                <a:cs typeface="Times New Roman" panose="02020603050405020304" pitchFamily="18" charset="0"/>
              </a:rPr>
              <a:t>Bước 3: Lập bảng so sánh.</a:t>
            </a:r>
            <a:r>
              <a:rPr lang="vi-VN" sz="220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vi-VN" sz="2200">
                <a:latin typeface="Times New Roman" panose="02020603050405020304" pitchFamily="18" charset="0"/>
                <a:cs typeface="Times New Roman" panose="02020603050405020304" pitchFamily="18" charset="0"/>
              </a:rPr>
              <a:t>Tạo một bảng với các cột tương ứng với các đặc điểm đã liệt kê ở trên.</a:t>
            </a:r>
          </a:p>
          <a:p>
            <a:pPr marL="742950" lvl="1" indent="-285750">
              <a:buFont typeface="Arial" panose="020B0604020202020204" pitchFamily="34" charset="0"/>
              <a:buChar char="•"/>
            </a:pPr>
            <a:r>
              <a:rPr lang="vi-VN" sz="2200">
                <a:latin typeface="Times New Roman" panose="02020603050405020304" pitchFamily="18" charset="0"/>
                <a:cs typeface="Times New Roman" panose="02020603050405020304" pitchFamily="18" charset="0"/>
              </a:rPr>
              <a:t>Điền thông tin vào bảng.</a:t>
            </a:r>
          </a:p>
          <a:p>
            <a:pPr marL="742950" lvl="1" indent="-285750">
              <a:buFont typeface="Arial" panose="020B0604020202020204" pitchFamily="34" charset="0"/>
              <a:buChar char="•"/>
            </a:pPr>
            <a:r>
              <a:rPr lang="vi-VN" sz="2200">
                <a:latin typeface="Times New Roman" panose="02020603050405020304" pitchFamily="18" charset="0"/>
                <a:cs typeface="Times New Roman" panose="02020603050405020304" pitchFamily="18" charset="0"/>
              </a:rPr>
              <a:t>Bình chọn số sao (từ 1 đến 5) cho từng dịch vụ dựa trên mức độ hài lòng của bạn về từng đặc điểm.</a:t>
            </a:r>
          </a:p>
        </p:txBody>
      </p:sp>
    </p:spTree>
    <p:extLst>
      <p:ext uri="{BB962C8B-B14F-4D97-AF65-F5344CB8AC3E}">
        <p14:creationId xmlns:p14="http://schemas.microsoft.com/office/powerpoint/2010/main" val="2726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403E1-01C5-DEF3-DC65-3FBD8C503ABF}"/>
              </a:ext>
            </a:extLst>
          </p:cNvPr>
          <p:cNvPicPr>
            <a:picLocks noChangeAspect="1"/>
          </p:cNvPicPr>
          <p:nvPr/>
        </p:nvPicPr>
        <p:blipFill>
          <a:blip r:embed="rId2"/>
          <a:stretch>
            <a:fillRect/>
          </a:stretch>
        </p:blipFill>
        <p:spPr>
          <a:xfrm>
            <a:off x="1522412" y="533400"/>
            <a:ext cx="9829800" cy="4800600"/>
          </a:xfrm>
          <a:prstGeom prst="rect">
            <a:avLst/>
          </a:prstGeom>
        </p:spPr>
      </p:pic>
    </p:spTree>
    <p:extLst>
      <p:ext uri="{BB962C8B-B14F-4D97-AF65-F5344CB8AC3E}">
        <p14:creationId xmlns:p14="http://schemas.microsoft.com/office/powerpoint/2010/main" val="401074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5B6D61-6D2B-677A-6784-F66967D01E9C}"/>
              </a:ext>
            </a:extLst>
          </p:cNvPr>
          <p:cNvSpPr txBox="1"/>
          <p:nvPr/>
        </p:nvSpPr>
        <p:spPr>
          <a:xfrm>
            <a:off x="1370012" y="41493"/>
            <a:ext cx="10287000" cy="6740307"/>
          </a:xfrm>
          <a:prstGeom prst="rect">
            <a:avLst/>
          </a:prstGeom>
          <a:noFill/>
        </p:spPr>
        <p:txBody>
          <a:bodyPr wrap="square">
            <a:spAutoFit/>
          </a:bodyPr>
          <a:lstStyle/>
          <a:p>
            <a:pPr>
              <a:buNone/>
            </a:pPr>
            <a:r>
              <a:rPr lang="vi-VN" sz="2400" b="1">
                <a:latin typeface="Times New Roman" panose="02020603050405020304" pitchFamily="18" charset="0"/>
                <a:cs typeface="Times New Roman" panose="02020603050405020304" pitchFamily="18" charset="0"/>
              </a:rPr>
              <a:t>2. Khám phá và chia sẻ các chức năng khác của ổ đĩa trực tuyến:</a:t>
            </a:r>
          </a:p>
          <a:p>
            <a:pPr>
              <a:buNone/>
            </a:pPr>
            <a:endParaRPr lang="vi-VN" sz="240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400" b="1">
                <a:latin typeface="Times New Roman" panose="02020603050405020304" pitchFamily="18" charset="0"/>
                <a:cs typeface="Times New Roman" panose="02020603050405020304" pitchFamily="18" charset="0"/>
              </a:rPr>
              <a:t>Bước 1: Khám phá các chức năng của ổ đĩa trực tuyến.</a:t>
            </a:r>
            <a:r>
              <a:rPr lang="vi-VN" sz="240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Ngoài các chức năng cơ bản như tải lên, tải xuống và chia sẻ, các dịch vụ ổ đĩa trực tuyến thường cung cấp nhiều chức năng hữu ích khác, chẳng hạn như: </a:t>
            </a:r>
          </a:p>
          <a:p>
            <a:pPr marL="1143000" lvl="2" indent="-22860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Tạo và chỉnh sửa tài liệu trực tuyến.</a:t>
            </a:r>
          </a:p>
          <a:p>
            <a:pPr marL="1143000" lvl="2" indent="-22860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Đồng bộ hóa tệp giữa các thiết bị.</a:t>
            </a:r>
          </a:p>
          <a:p>
            <a:pPr marL="1143000" lvl="2" indent="-22860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Sao lưu dữ liệu.</a:t>
            </a:r>
          </a:p>
          <a:p>
            <a:pPr marL="1143000" lvl="2" indent="-22860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Quét virus.</a:t>
            </a:r>
          </a:p>
          <a:p>
            <a:pPr marL="1143000" lvl="2" indent="-22860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Cộng tác làm việc nhóm.</a:t>
            </a:r>
          </a:p>
          <a:p>
            <a:pPr lvl="2"/>
            <a:endParaRPr lang="vi-VN" sz="240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400" b="1">
                <a:latin typeface="Times New Roman" panose="02020603050405020304" pitchFamily="18" charset="0"/>
                <a:cs typeface="Times New Roman" panose="02020603050405020304" pitchFamily="18" charset="0"/>
              </a:rPr>
              <a:t>Bước 2: Sử dụng các chức năng đã khám phá.</a:t>
            </a:r>
            <a:r>
              <a:rPr lang="vi-VN" sz="240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Thử nghiệm các chức năng này để hiểu rõ hơn về cách chúng hoạt động.</a:t>
            </a:r>
          </a:p>
          <a:p>
            <a:pPr marL="742950" lvl="1" indent="-285750">
              <a:buFont typeface="Arial" panose="020B0604020202020204" pitchFamily="34" charset="0"/>
              <a:buChar char="•"/>
            </a:pPr>
            <a:endParaRPr lang="vi-VN" sz="240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400" b="1">
                <a:latin typeface="Times New Roman" panose="02020603050405020304" pitchFamily="18" charset="0"/>
                <a:cs typeface="Times New Roman" panose="02020603050405020304" pitchFamily="18" charset="0"/>
              </a:rPr>
              <a:t>Bước 3: Chia sẻ và thảo luận với bạn bè.</a:t>
            </a:r>
            <a:r>
              <a:rPr lang="vi-VN" sz="240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Chia sẻ những khám phá của bạn với bạn bè.</a:t>
            </a:r>
          </a:p>
          <a:p>
            <a:pPr marL="742950" lvl="1" indent="-285750">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Thảo luận về những ưu và nhược điểm của từng chức năng.</a:t>
            </a:r>
          </a:p>
        </p:txBody>
      </p:sp>
    </p:spTree>
    <p:extLst>
      <p:ext uri="{BB962C8B-B14F-4D97-AF65-F5344CB8AC3E}">
        <p14:creationId xmlns:p14="http://schemas.microsoft.com/office/powerpoint/2010/main" val="346830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84979-BB30-430B-BE35-129F8C62A7EB}"/>
              </a:ext>
            </a:extLst>
          </p:cNvPr>
          <p:cNvSpPr/>
          <p:nvPr/>
        </p:nvSpPr>
        <p:spPr>
          <a:xfrm>
            <a:off x="1446212" y="533400"/>
            <a:ext cx="92964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Google Drive:</a:t>
            </a:r>
          </a:p>
          <a:p>
            <a:endParaRPr lang="vi-VN" sz="240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Google.</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15 GB.</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Nâng cấp dung lượng google drive giá rẻ - Getnhanh.net">
            <a:extLst>
              <a:ext uri="{FF2B5EF4-FFF2-40B4-BE49-F238E27FC236}">
                <a16:creationId xmlns:a16="http://schemas.microsoft.com/office/drawing/2014/main" id="{8FD09EBD-4EFF-B81B-E80A-2969FD1A6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612" y="34413"/>
            <a:ext cx="32099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76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7FCF94-2620-411F-9A17-F20EDAA8111B}"/>
              </a:ext>
            </a:extLst>
          </p:cNvPr>
          <p:cNvSpPr/>
          <p:nvPr/>
        </p:nvSpPr>
        <p:spPr>
          <a:xfrm>
            <a:off x="1408112" y="990600"/>
            <a:ext cx="93726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OneDrive:</a:t>
            </a:r>
          </a:p>
          <a:p>
            <a:endParaRPr lang="vi-VN" sz="2400">
              <a:latin typeface="Tahoma" panose="020B0604030504040204" pitchFamily="34" charset="0"/>
              <a:ea typeface="Tahoma" panose="020B0604030504040204" pitchFamily="34" charset="0"/>
              <a:cs typeface="Tahoma" panose="020B0604030504040204" pitchFamily="34" charset="0"/>
            </a:endParaRPr>
          </a:p>
          <a:p>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Microsoft.</a:t>
            </a:r>
          </a:p>
          <a:p>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5 GB.</a:t>
            </a:r>
          </a:p>
          <a:p>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Thiết lập và sử dụng OneDrive đi kèm Office 365 - Chuyên trang Microsoft">
            <a:extLst>
              <a:ext uri="{FF2B5EF4-FFF2-40B4-BE49-F238E27FC236}">
                <a16:creationId xmlns:a16="http://schemas.microsoft.com/office/drawing/2014/main" id="{95C5DE94-541B-934F-0C2B-4C7D60E7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937" y="161924"/>
            <a:ext cx="4683125" cy="2809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51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37424" y="457200"/>
            <a:ext cx="7777576" cy="736600"/>
          </a:xfrm>
        </p:spPr>
        <p:txBody>
          <a:bodyPr/>
          <a:lstStyle/>
          <a:p>
            <a:r>
              <a:rPr lang="en-US">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Dữ liệu có thể đ</a:t>
            </a:r>
            <a:r>
              <a:rPr lang="vi-VN">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ư</a:t>
            </a:r>
            <a:r>
              <a:rPr lang="en-US">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ợc l</a:t>
            </a:r>
            <a:r>
              <a:rPr lang="vi-VN">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ư</a:t>
            </a:r>
            <a:r>
              <a:rPr lang="en-US">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u trữ ở đâu?</a:t>
            </a:r>
            <a:endParaRPr lang="en-US" dirty="0">
              <a:solidFill>
                <a:srgbClr val="0070C0"/>
              </a:solidFill>
              <a:latin typeface="Vogue-ExtraBold" panose="020B0500000000000000" pitchFamily="34" charset="0"/>
              <a:ea typeface="Vogue-ExtraBold" panose="020B0500000000000000" pitchFamily="34" charset="0"/>
              <a:cs typeface="Vogue-ExtraBold" panose="020B0500000000000000" pitchFamily="34" charset="0"/>
            </a:endParaRPr>
          </a:p>
        </p:txBody>
      </p:sp>
      <p:pic>
        <p:nvPicPr>
          <p:cNvPr id="1026" name="Picture 2" descr="Ổ cứng Western Digital Blue 1TB WD10EZEX | Chính Hãng | GIÁ RẺ QUÁ">
            <a:extLst>
              <a:ext uri="{FF2B5EF4-FFF2-40B4-BE49-F238E27FC236}">
                <a16:creationId xmlns:a16="http://schemas.microsoft.com/office/drawing/2014/main" id="{A9FB1035-3DE6-DCAA-532E-6D9F69B10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093" y="1577731"/>
            <a:ext cx="13716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644400-5005-D8F6-7AAE-613EF4957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237" y="1540860"/>
            <a:ext cx="1100137"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ẻ Nhớ SDXC SanDisk Extreme Pro U3 V30 64GB 200MB/s - VJShop">
            <a:extLst>
              <a:ext uri="{FF2B5EF4-FFF2-40B4-BE49-F238E27FC236}">
                <a16:creationId xmlns:a16="http://schemas.microsoft.com/office/drawing/2014/main" id="{26590729-EC0C-6125-41B3-9327F4FD0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043" y="1540860"/>
            <a:ext cx="89535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Ổ đĩa quang là gì? Có những loại đĩa quang nào?">
            <a:extLst>
              <a:ext uri="{FF2B5EF4-FFF2-40B4-BE49-F238E27FC236}">
                <a16:creationId xmlns:a16="http://schemas.microsoft.com/office/drawing/2014/main" id="{9247D4D8-6F44-4C54-0010-DBA67B20F4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043" y="3308976"/>
            <a:ext cx="1100137" cy="14312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iết bị lưu trữ NAS Synology DS923+ (4 khay cắm)">
            <a:extLst>
              <a:ext uri="{FF2B5EF4-FFF2-40B4-BE49-F238E27FC236}">
                <a16:creationId xmlns:a16="http://schemas.microsoft.com/office/drawing/2014/main" id="{B8332E87-571B-128A-D7D1-3BD84AF077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2549" y="3308976"/>
            <a:ext cx="2156825" cy="1646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D08DF4-D6C8-79B4-C193-1700D44FFAF2}"/>
              </a:ext>
            </a:extLst>
          </p:cNvPr>
          <p:cNvSpPr txBox="1"/>
          <p:nvPr/>
        </p:nvSpPr>
        <p:spPr>
          <a:xfrm>
            <a:off x="1634494" y="2803583"/>
            <a:ext cx="3272050" cy="523220"/>
          </a:xfrm>
          <a:prstGeom prst="rect">
            <a:avLst/>
          </a:prstGeom>
          <a:noFill/>
        </p:spPr>
        <p:txBody>
          <a:bodyPr wrap="none" rtlCol="0">
            <a:spAutoFit/>
          </a:bodyPr>
          <a:lstStyle/>
          <a:p>
            <a:r>
              <a:rPr lang="en-US" sz="2800">
                <a:solidFill>
                  <a:srgbClr val="0070C0"/>
                </a:solidFill>
                <a:latin typeface="Times New Roman" panose="02020603050405020304" pitchFamily="18" charset="0"/>
                <a:cs typeface="Times New Roman" panose="02020603050405020304" pitchFamily="18" charset="0"/>
              </a:rPr>
              <a:t>Thiết bị lưu trữ vật lý</a:t>
            </a:r>
            <a:endParaRPr lang="vi-VN" sz="2800">
              <a:solidFill>
                <a:srgbClr val="0070C0"/>
              </a:solidFill>
              <a:latin typeface="Times New Roman" panose="02020603050405020304" pitchFamily="18" charset="0"/>
              <a:cs typeface="Times New Roman" panose="02020603050405020304" pitchFamily="18" charset="0"/>
            </a:endParaRPr>
          </a:p>
        </p:txBody>
      </p:sp>
      <p:pic>
        <p:nvPicPr>
          <p:cNvPr id="4" name="Picture 3" descr="A group of logos of different brands&#10;&#10;Description automatically generated">
            <a:extLst>
              <a:ext uri="{FF2B5EF4-FFF2-40B4-BE49-F238E27FC236}">
                <a16:creationId xmlns:a16="http://schemas.microsoft.com/office/drawing/2014/main" id="{9A0DD078-443C-BE57-1ACA-67D30E476C2D}"/>
              </a:ext>
            </a:extLst>
          </p:cNvPr>
          <p:cNvPicPr>
            <a:picLocks noChangeAspect="1"/>
          </p:cNvPicPr>
          <p:nvPr/>
        </p:nvPicPr>
        <p:blipFill>
          <a:blip r:embed="rId7"/>
          <a:stretch>
            <a:fillRect/>
          </a:stretch>
        </p:blipFill>
        <p:spPr>
          <a:xfrm>
            <a:off x="6614037" y="1602414"/>
            <a:ext cx="5271575" cy="3343682"/>
          </a:xfrm>
          <a:prstGeom prst="rect">
            <a:avLst/>
          </a:prstGeom>
          <a:noFill/>
        </p:spPr>
      </p:pic>
      <p:sp>
        <p:nvSpPr>
          <p:cNvPr id="5" name="TextBox 4">
            <a:extLst>
              <a:ext uri="{FF2B5EF4-FFF2-40B4-BE49-F238E27FC236}">
                <a16:creationId xmlns:a16="http://schemas.microsoft.com/office/drawing/2014/main" id="{079E00DC-C822-9945-49FD-8C4949DAD068}"/>
              </a:ext>
            </a:extLst>
          </p:cNvPr>
          <p:cNvSpPr txBox="1"/>
          <p:nvPr/>
        </p:nvSpPr>
        <p:spPr>
          <a:xfrm>
            <a:off x="6588637" y="1371600"/>
            <a:ext cx="3057247" cy="584775"/>
          </a:xfrm>
          <a:prstGeom prst="rect">
            <a:avLst/>
          </a:prstGeom>
          <a:noFill/>
        </p:spPr>
        <p:txBody>
          <a:bodyPr wrap="none" rtlCol="0">
            <a:spAutoFit/>
          </a:bodyPr>
          <a:lstStyle/>
          <a:p>
            <a:r>
              <a:rPr lang="en-US" sz="3200">
                <a:solidFill>
                  <a:srgbClr val="00B050"/>
                </a:solidFill>
                <a:latin typeface="Times New Roman" panose="02020603050405020304" pitchFamily="18" charset="0"/>
                <a:cs typeface="Times New Roman" panose="02020603050405020304" pitchFamily="18" charset="0"/>
              </a:rPr>
              <a:t>Lưu trữ đám mây</a:t>
            </a:r>
            <a:endParaRPr lang="vi-VN" sz="320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12E3779-27E9-D45E-7AAF-B20FBE3AC22F}"/>
              </a:ext>
            </a:extLst>
          </p:cNvPr>
          <p:cNvSpPr txBox="1"/>
          <p:nvPr/>
        </p:nvSpPr>
        <p:spPr>
          <a:xfrm>
            <a:off x="1222668" y="5725180"/>
            <a:ext cx="1084303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Vậy chúng ta cùng nhau tìm hiểu về những thiết bị lưu trữ vừa biết nhé !!!</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85FD11-91EE-4EC2-9690-3374DD2C84E5}"/>
              </a:ext>
            </a:extLst>
          </p:cNvPr>
          <p:cNvSpPr/>
          <p:nvPr/>
        </p:nvSpPr>
        <p:spPr>
          <a:xfrm>
            <a:off x="1446212" y="1143000"/>
            <a:ext cx="92964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iCloud:</a:t>
            </a:r>
          </a:p>
          <a:p>
            <a:endParaRPr lang="vi-VN" sz="2400">
              <a:latin typeface="Tahoma" panose="020B0604030504040204" pitchFamily="34" charset="0"/>
              <a:ea typeface="Tahoma" panose="020B0604030504040204" pitchFamily="34" charset="0"/>
              <a:cs typeface="Tahoma" panose="020B0604030504040204" pitchFamily="34" charset="0"/>
            </a:endParaRPr>
          </a:p>
          <a:p>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Apple.</a:t>
            </a:r>
          </a:p>
          <a:p>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5 GB.</a:t>
            </a:r>
          </a:p>
          <a:p>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What is Apple iCloud?: A Comprehensive Guide">
            <a:extLst>
              <a:ext uri="{FF2B5EF4-FFF2-40B4-BE49-F238E27FC236}">
                <a16:creationId xmlns:a16="http://schemas.microsoft.com/office/drawing/2014/main" id="{128A47F0-4FEF-FCD3-8909-3C30C7C0E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38100"/>
            <a:ext cx="4514850" cy="342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5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CE1FD-BB48-44A6-9867-725C812C5073}"/>
              </a:ext>
            </a:extLst>
          </p:cNvPr>
          <p:cNvSpPr/>
          <p:nvPr/>
        </p:nvSpPr>
        <p:spPr>
          <a:xfrm>
            <a:off x="1560512" y="1066800"/>
            <a:ext cx="90678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Dropbox:</a:t>
            </a:r>
          </a:p>
          <a:p>
            <a:endParaRPr lang="vi-VN" sz="2400">
              <a:latin typeface="Tahoma" panose="020B0604030504040204" pitchFamily="34" charset="0"/>
              <a:ea typeface="Tahoma" panose="020B0604030504040204" pitchFamily="34" charset="0"/>
              <a:cs typeface="Tahoma" panose="020B0604030504040204" pitchFamily="34" charset="0"/>
            </a:endParaRPr>
          </a:p>
          <a:p>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Dropbox, Inc.</a:t>
            </a:r>
          </a:p>
          <a:p>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2 GB.</a:t>
            </a:r>
          </a:p>
          <a:p>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Dropbox Logo: Hành Trình Biểu Tượng Đổi Mới Và Sáng Tạo">
            <a:extLst>
              <a:ext uri="{FF2B5EF4-FFF2-40B4-BE49-F238E27FC236}">
                <a16:creationId xmlns:a16="http://schemas.microsoft.com/office/drawing/2014/main" id="{43BB68A0-F5A1-1B5E-4CD9-FBB26D31B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626" y="36016"/>
            <a:ext cx="3745686" cy="209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1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34" y="-20472"/>
            <a:ext cx="10368376" cy="1239837"/>
          </a:xfrm>
        </p:spPr>
        <p:txBody>
          <a:bodyPr vert="horz" lIns="91440" tIns="45720" rIns="91440" bIns="45720" rtlCol="0" anchor="b">
            <a:normAutofit/>
          </a:bodyPr>
          <a:lstStyle/>
          <a:p>
            <a:r>
              <a:rPr lang="en-US" sz="3200" b="1">
                <a:latin typeface="Tahoma" panose="020B0604030504040204" pitchFamily="34" charset="0"/>
                <a:ea typeface="Tahoma" panose="020B0604030504040204" pitchFamily="34" charset="0"/>
                <a:cs typeface="Tahoma" panose="020B0604030504040204" pitchFamily="34" charset="0"/>
              </a:rPr>
              <a:t>1. L</a:t>
            </a:r>
            <a:r>
              <a:rPr lang="vi-VN" sz="3200" b="1">
                <a:latin typeface="Tahoma" panose="020B0604030504040204" pitchFamily="34" charset="0"/>
                <a:ea typeface="Tahoma" panose="020B0604030504040204" pitchFamily="34" charset="0"/>
                <a:cs typeface="Tahoma" panose="020B0604030504040204" pitchFamily="34" charset="0"/>
              </a:rPr>
              <a:t>Ư</a:t>
            </a:r>
            <a:r>
              <a:rPr lang="en-US" sz="3200" b="1">
                <a:latin typeface="Tahoma" panose="020B0604030504040204" pitchFamily="34" charset="0"/>
                <a:ea typeface="Tahoma" panose="020B0604030504040204" pitchFamily="34" charset="0"/>
                <a:cs typeface="Tahoma" panose="020B0604030504040204" pitchFamily="34" charset="0"/>
              </a:rPr>
              <a:t>U TRỮ VÀ CHIA SẺ TỆP TIN TRÊN INTERNET - Ổ ĐĨA TRỰC TUYẾN</a:t>
            </a:r>
          </a:p>
        </p:txBody>
      </p:sp>
      <p:sp>
        <p:nvSpPr>
          <p:cNvPr id="4" name="Rectangle 3">
            <a:extLst>
              <a:ext uri="{FF2B5EF4-FFF2-40B4-BE49-F238E27FC236}">
                <a16:creationId xmlns:a16="http://schemas.microsoft.com/office/drawing/2014/main" id="{E0F3A7F1-2228-40D4-9EE9-C002156B2105}"/>
              </a:ext>
            </a:extLst>
          </p:cNvPr>
          <p:cNvSpPr/>
          <p:nvPr/>
        </p:nvSpPr>
        <p:spPr>
          <a:xfrm>
            <a:off x="1903412" y="1981200"/>
            <a:ext cx="4968215" cy="4572000"/>
          </a:xfrm>
          <a:prstGeom prst="rect">
            <a:avLst/>
          </a:prstGeom>
        </p:spPr>
        <p:txBody>
          <a:bodyPr vert="horz" lIns="91440" tIns="45720" rIns="91440" bIns="45720" rtlCol="0">
            <a:normAutofit/>
          </a:bodyPr>
          <a:lstStyle/>
          <a:p>
            <a:pPr indent="-246888">
              <a:lnSpc>
                <a:spcPct val="90000"/>
              </a:lnSpc>
              <a:spcAft>
                <a:spcPts val="600"/>
              </a:spcAft>
              <a:buChar char="›"/>
            </a:pPr>
            <a:r>
              <a:rPr lang="vi-VN" sz="2800">
                <a:latin typeface="Tahoma" panose="020B0604030504040204" pitchFamily="34" charset="0"/>
                <a:ea typeface="Tahoma" panose="020B0604030504040204" pitchFamily="34" charset="0"/>
                <a:cs typeface="Tahoma" panose="020B0604030504040204" pitchFamily="34" charset="0"/>
              </a:rPr>
              <a:t>Hình 6.1 minh họa tính năng cơ bản của một dịch vụ </a:t>
            </a:r>
            <a:r>
              <a:rPr lang="vi-VN" sz="2800">
                <a:solidFill>
                  <a:srgbClr val="FF0000"/>
                </a:solidFill>
                <a:latin typeface="Tahoma" panose="020B0604030504040204" pitchFamily="34" charset="0"/>
                <a:ea typeface="Tahoma" panose="020B0604030504040204" pitchFamily="34" charset="0"/>
                <a:cs typeface="Tahoma" panose="020B0604030504040204" pitchFamily="34" charset="0"/>
              </a:rPr>
              <a:t>lưu trữ và chia sẻ tệp tin trên internet</a:t>
            </a:r>
            <a:r>
              <a:rPr lang="vi-VN" sz="2800">
                <a:latin typeface="Tahoma" panose="020B0604030504040204" pitchFamily="34" charset="0"/>
                <a:ea typeface="Tahoma" panose="020B0604030504040204" pitchFamily="34" charset="0"/>
                <a:cs typeface="Tahoma" panose="020B0604030504040204" pitchFamily="34" charset="0"/>
              </a:rPr>
              <a:t>. Các em hãy quan sát thảo luận nhóm và đưa ra mô tả các tính năng đó. Từ đó cho biết tại sao dịch vụ lưu trữ và chia sẻ tệp tin trên internet còn được </a:t>
            </a:r>
            <a:r>
              <a:rPr lang="vi-VN" sz="2800">
                <a:solidFill>
                  <a:srgbClr val="FF0000"/>
                </a:solidFill>
                <a:latin typeface="Tahoma" panose="020B0604030504040204" pitchFamily="34" charset="0"/>
                <a:ea typeface="Tahoma" panose="020B0604030504040204" pitchFamily="34" charset="0"/>
                <a:cs typeface="Tahoma" panose="020B0604030504040204" pitchFamily="34" charset="0"/>
              </a:rPr>
              <a:t>gọi là dịch vụ “Lưu trữ đám mây”</a:t>
            </a:r>
            <a:r>
              <a:rPr lang="vi-VN" sz="2800">
                <a:latin typeface="Tahoma" panose="020B0604030504040204" pitchFamily="34" charset="0"/>
                <a:ea typeface="Tahoma" panose="020B0604030504040204" pitchFamily="34" charset="0"/>
                <a:cs typeface="Tahoma" panose="020B0604030504040204" pitchFamily="34" charset="0"/>
              </a:rPr>
              <a:t>?</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computer and a phone&#10;&#10;Description automatically generated">
            <a:extLst>
              <a:ext uri="{FF2B5EF4-FFF2-40B4-BE49-F238E27FC236}">
                <a16:creationId xmlns:a16="http://schemas.microsoft.com/office/drawing/2014/main" id="{6EE9A10B-2B70-4CE9-B26B-36A83720966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7052979" y="1678186"/>
            <a:ext cx="4814586" cy="4416027"/>
          </a:xfrm>
          <a:prstGeom prst="rect">
            <a:avLst/>
          </a:prstGeom>
          <a:noFill/>
        </p:spPr>
      </p:pic>
    </p:spTree>
    <p:extLst>
      <p:ext uri="{BB962C8B-B14F-4D97-AF65-F5344CB8AC3E}">
        <p14:creationId xmlns:p14="http://schemas.microsoft.com/office/powerpoint/2010/main" val="571916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34" y="-20472"/>
            <a:ext cx="10368376" cy="1239837"/>
          </a:xfrm>
        </p:spPr>
        <p:txBody>
          <a:bodyPr vert="horz" lIns="91440" tIns="45720" rIns="91440" bIns="45720" rtlCol="0" anchor="b">
            <a:normAutofit/>
          </a:bodyPr>
          <a:lstStyle/>
          <a:p>
            <a:r>
              <a:rPr lang="en-US" sz="3200" b="1">
                <a:latin typeface="Tahoma" panose="020B0604030504040204" pitchFamily="34" charset="0"/>
                <a:ea typeface="Tahoma" panose="020B0604030504040204" pitchFamily="34" charset="0"/>
                <a:cs typeface="Tahoma" panose="020B0604030504040204" pitchFamily="34" charset="0"/>
              </a:rPr>
              <a:t>1. L</a:t>
            </a:r>
            <a:r>
              <a:rPr lang="vi-VN" sz="3200" b="1">
                <a:latin typeface="Tahoma" panose="020B0604030504040204" pitchFamily="34" charset="0"/>
                <a:ea typeface="Tahoma" panose="020B0604030504040204" pitchFamily="34" charset="0"/>
                <a:cs typeface="Tahoma" panose="020B0604030504040204" pitchFamily="34" charset="0"/>
              </a:rPr>
              <a:t>Ư</a:t>
            </a:r>
            <a:r>
              <a:rPr lang="en-US" sz="3200" b="1">
                <a:latin typeface="Tahoma" panose="020B0604030504040204" pitchFamily="34" charset="0"/>
                <a:ea typeface="Tahoma" panose="020B0604030504040204" pitchFamily="34" charset="0"/>
                <a:cs typeface="Tahoma" panose="020B0604030504040204" pitchFamily="34" charset="0"/>
              </a:rPr>
              <a:t>U TRỮ VÀ CHIA SẼ TỆP TIN TRÊN INTERNET - Ổ ĐĨA TRỰC TUYẾN</a:t>
            </a:r>
          </a:p>
        </p:txBody>
      </p:sp>
      <p:sp>
        <p:nvSpPr>
          <p:cNvPr id="3" name="Rectangle 2">
            <a:extLst>
              <a:ext uri="{FF2B5EF4-FFF2-40B4-BE49-F238E27FC236}">
                <a16:creationId xmlns:a16="http://schemas.microsoft.com/office/drawing/2014/main" id="{C4EA171F-89EB-48A2-A912-90C00D5C85D1}"/>
              </a:ext>
            </a:extLst>
          </p:cNvPr>
          <p:cNvSpPr/>
          <p:nvPr/>
        </p:nvSpPr>
        <p:spPr>
          <a:xfrm>
            <a:off x="7389812" y="2965728"/>
            <a:ext cx="4419600" cy="1938992"/>
          </a:xfrm>
          <a:prstGeom prst="rect">
            <a:avLst/>
          </a:prstGeom>
        </p:spPr>
        <p:txBody>
          <a:bodyPr wrap="square">
            <a:spAutoFit/>
          </a:bodyPr>
          <a:lstStyle/>
          <a:p>
            <a:pPr marL="342900" indent="-342900">
              <a:buFont typeface="Wingdings" panose="05000000000000000000" pitchFamily="2" charset="2"/>
              <a:buChar char="q"/>
            </a:pP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Những tính năng cơ bản:</a:t>
            </a:r>
          </a:p>
          <a:p>
            <a:r>
              <a:rPr lang="vi-VN" sz="2400">
                <a:latin typeface="Tahoma" panose="020B0604030504040204" pitchFamily="34" charset="0"/>
                <a:ea typeface="Tahoma" panose="020B0604030504040204" pitchFamily="34" charset="0"/>
                <a:cs typeface="Tahoma" panose="020B0604030504040204" pitchFamily="34" charset="0"/>
              </a:rPr>
              <a:t>- Tải tệp lên ổ đĩa trực tuyến</a:t>
            </a:r>
          </a:p>
          <a:p>
            <a:r>
              <a:rPr lang="vi-VN" sz="2400">
                <a:latin typeface="Tahoma" panose="020B0604030504040204" pitchFamily="34" charset="0"/>
                <a:ea typeface="Tahoma" panose="020B0604030504040204" pitchFamily="34" charset="0"/>
                <a:cs typeface="Tahoma" panose="020B0604030504040204" pitchFamily="34" charset="0"/>
              </a:rPr>
              <a:t>- Tạo mới và quản lí thư mục, tệp trên ổ đĩa trực tuyến</a:t>
            </a:r>
          </a:p>
          <a:p>
            <a:r>
              <a:rPr lang="vi-VN" sz="2400">
                <a:latin typeface="Tahoma" panose="020B0604030504040204" pitchFamily="34" charset="0"/>
                <a:ea typeface="Tahoma" panose="020B0604030504040204" pitchFamily="34" charset="0"/>
                <a:cs typeface="Tahoma" panose="020B0604030504040204" pitchFamily="34" charset="0"/>
              </a:rPr>
              <a:t>- Chia sẻ thư mục và tệp.</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037583DC-1547-4A5F-9C77-7D48E893D712}"/>
              </a:ext>
            </a:extLst>
          </p:cNvPr>
          <p:cNvSpPr/>
          <p:nvPr/>
        </p:nvSpPr>
        <p:spPr>
          <a:xfrm>
            <a:off x="1387387" y="5288340"/>
            <a:ext cx="10230531" cy="1569660"/>
          </a:xfrm>
          <a:prstGeom prst="rect">
            <a:avLst/>
          </a:prstGeom>
        </p:spPr>
        <p:txBody>
          <a:bodyPr wrap="square">
            <a:spAutoFit/>
          </a:bodyPr>
          <a:lstStyle/>
          <a:p>
            <a:pPr marL="342900" indent="-342900">
              <a:buFont typeface="Wingdings" panose="05000000000000000000" pitchFamily="2" charset="2"/>
              <a:buChar char="q"/>
            </a:pP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Dịch vụ lưu trữ và chia sẻ tệp tin trên internet được gọi là "Lưu trữ đám mây" </a:t>
            </a:r>
            <a:r>
              <a:rPr lang="vi-VN" sz="2400">
                <a:latin typeface="Tahoma" panose="020B0604030504040204" pitchFamily="34" charset="0"/>
                <a:ea typeface="Tahoma" panose="020B0604030504040204" pitchFamily="34" charset="0"/>
                <a:cs typeface="Tahoma" panose="020B0604030504040204" pitchFamily="34" charset="0"/>
              </a:rPr>
              <a:t>vì </a:t>
            </a:r>
            <a:r>
              <a:rPr lang="en-US" sz="2400">
                <a:latin typeface="Tahoma" panose="020B0604030504040204" pitchFamily="34" charset="0"/>
                <a:ea typeface="Tahoma" panose="020B0604030504040204" pitchFamily="34" charset="0"/>
                <a:cs typeface="Tahoma" panose="020B0604030504040204" pitchFamily="34" charset="0"/>
              </a:rPr>
              <a:t>ng</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ời dùng không biết cụ thể dịch vụ ấy đ</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ợc triển khai cụ thể ở đâu ngoài việc hình dung đâu đó trên mạng, vốn th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ờng đ</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ợc gọi theo cách ẩn dụ trên “đám mây”</a:t>
            </a:r>
          </a:p>
        </p:txBody>
      </p:sp>
      <p:pic>
        <p:nvPicPr>
          <p:cNvPr id="7" name="Picture 6" descr="A group of people with headsets connected to computers&#10;&#10;Description automatically generated">
            <a:extLst>
              <a:ext uri="{FF2B5EF4-FFF2-40B4-BE49-F238E27FC236}">
                <a16:creationId xmlns:a16="http://schemas.microsoft.com/office/drawing/2014/main" id="{B23F6D3D-FD4A-4428-9FE3-A4F8BACA41BD}"/>
              </a:ext>
            </a:extLst>
          </p:cNvPr>
          <p:cNvPicPr>
            <a:picLocks noChangeAspect="1"/>
          </p:cNvPicPr>
          <p:nvPr/>
        </p:nvPicPr>
        <p:blipFill>
          <a:blip r:embed="rId2"/>
          <a:stretch>
            <a:fillRect/>
          </a:stretch>
        </p:blipFill>
        <p:spPr>
          <a:xfrm>
            <a:off x="1387387" y="1505451"/>
            <a:ext cx="5787700" cy="35017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id="{E5877B47-DF41-4830-9F5B-6BC017208799}"/>
              </a:ext>
            </a:extLst>
          </p:cNvPr>
          <p:cNvSpPr/>
          <p:nvPr/>
        </p:nvSpPr>
        <p:spPr>
          <a:xfrm>
            <a:off x="7389812" y="1307716"/>
            <a:ext cx="4408487" cy="1200329"/>
          </a:xfrm>
          <a:prstGeom prst="rect">
            <a:avLst/>
          </a:prstGeom>
        </p:spPr>
        <p:txBody>
          <a:bodyPr wrap="square">
            <a:spAutoFit/>
          </a:bodyPr>
          <a:lstStyle/>
          <a:p>
            <a:pPr marL="342900" indent="-342900">
              <a:buFont typeface="Wingdings" panose="05000000000000000000" pitchFamily="2" charset="2"/>
              <a:buChar char="q"/>
            </a:pPr>
            <a:r>
              <a:rPr lang="sv-SE" sz="2400">
                <a:latin typeface="Tahoma" panose="020B0604030504040204" pitchFamily="34" charset="0"/>
                <a:ea typeface="Tahoma" panose="020B0604030504040204" pitchFamily="34" charset="0"/>
                <a:cs typeface="Tahoma" panose="020B0604030504040204" pitchFamily="34" charset="0"/>
              </a:rPr>
              <a:t>Dịch vụ lưu trữ và chia sẻ tệp tin trên internet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gọi là dịch vụ “Lưu trữ đám mây”</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435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260297"/>
            <a:ext cx="3938931" cy="1025704"/>
          </a:xfrm>
        </p:spPr>
        <p:txBody>
          <a:bodyPr anchor="b">
            <a:normAutofit/>
          </a:bodyPr>
          <a:lstStyle/>
          <a:p>
            <a:pPr marL="571500" indent="-571500" algn="ctr">
              <a:buFont typeface="Wingdings" panose="05000000000000000000" pitchFamily="2" charset="2"/>
              <a:buChar char="q"/>
            </a:pPr>
            <a:r>
              <a:rPr lang="en-US" sz="2400" b="1" cap="none">
                <a:latin typeface="Tahoma" panose="020B0604030504040204" pitchFamily="34" charset="0"/>
                <a:ea typeface="Tahoma" panose="020B0604030504040204" pitchFamily="34" charset="0"/>
                <a:cs typeface="Tahoma" panose="020B0604030504040204" pitchFamily="34" charset="0"/>
              </a:rPr>
              <a:t>Các dịch vụ l</a:t>
            </a:r>
            <a:r>
              <a:rPr lang="vi-VN" sz="2400" b="1" cap="none">
                <a:latin typeface="Tahoma" panose="020B0604030504040204" pitchFamily="34" charset="0"/>
                <a:ea typeface="Tahoma" panose="020B0604030504040204" pitchFamily="34" charset="0"/>
                <a:cs typeface="Tahoma" panose="020B0604030504040204" pitchFamily="34" charset="0"/>
              </a:rPr>
              <a:t>ư</a:t>
            </a:r>
            <a:r>
              <a:rPr lang="en-US" sz="2400" b="1" cap="none">
                <a:latin typeface="Tahoma" panose="020B0604030504040204" pitchFamily="34" charset="0"/>
                <a:ea typeface="Tahoma" panose="020B0604030504040204" pitchFamily="34" charset="0"/>
                <a:cs typeface="Tahoma" panose="020B0604030504040204" pitchFamily="34" charset="0"/>
              </a:rPr>
              <a:t>u trữ đám mây</a:t>
            </a:r>
            <a:endParaRPr lang="en-US" sz="2400" b="1" cap="none"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group of logos of different brands&#10;&#10;Description automatically generated">
            <a:extLst>
              <a:ext uri="{FF2B5EF4-FFF2-40B4-BE49-F238E27FC236}">
                <a16:creationId xmlns:a16="http://schemas.microsoft.com/office/drawing/2014/main" id="{6433C807-720B-4FFF-AE4E-22B9C0EC31FF}"/>
              </a:ext>
            </a:extLst>
          </p:cNvPr>
          <p:cNvPicPr>
            <a:picLocks noChangeAspect="1"/>
          </p:cNvPicPr>
          <p:nvPr/>
        </p:nvPicPr>
        <p:blipFill>
          <a:blip r:embed="rId2"/>
          <a:stretch>
            <a:fillRect/>
          </a:stretch>
        </p:blipFill>
        <p:spPr>
          <a:xfrm>
            <a:off x="4867252" y="1260297"/>
            <a:ext cx="6939850" cy="4337405"/>
          </a:xfrm>
          <a:prstGeom prst="rect">
            <a:avLst/>
          </a:prstGeom>
          <a:noFill/>
        </p:spPr>
      </p:pic>
      <p:sp>
        <p:nvSpPr>
          <p:cNvPr id="7" name="Content Placeholder 6"/>
          <p:cNvSpPr>
            <a:spLocks noGrp="1"/>
          </p:cNvSpPr>
          <p:nvPr>
            <p:ph type="body" sz="half" idx="2"/>
          </p:nvPr>
        </p:nvSpPr>
        <p:spPr>
          <a:xfrm>
            <a:off x="586404" y="2661467"/>
            <a:ext cx="4267200" cy="2936235"/>
          </a:xfrm>
        </p:spPr>
        <p:txBody>
          <a:bodyPr>
            <a:normAutofit/>
          </a:bodyPr>
          <a:lstStyle/>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Google Drive </a:t>
            </a:r>
            <a:r>
              <a:rPr lang="en-US" sz="2400">
                <a:latin typeface="Tahoma" panose="020B0604030504040204" pitchFamily="34" charset="0"/>
                <a:ea typeface="Tahoma" panose="020B0604030504040204" pitchFamily="34" charset="0"/>
                <a:cs typeface="Tahoma" panose="020B0604030504040204" pitchFamily="34" charset="0"/>
              </a:rPr>
              <a:t>của Google</a:t>
            </a:r>
          </a:p>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OneDrive</a:t>
            </a:r>
            <a:r>
              <a:rPr lang="en-US" sz="2400">
                <a:latin typeface="Tahoma" panose="020B0604030504040204" pitchFamily="34" charset="0"/>
                <a:ea typeface="Tahoma" panose="020B0604030504040204" pitchFamily="34" charset="0"/>
                <a:cs typeface="Tahoma" panose="020B0604030504040204" pitchFamily="34" charset="0"/>
              </a:rPr>
              <a:t> của Microsoft</a:t>
            </a:r>
          </a:p>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iCloud</a:t>
            </a:r>
            <a:r>
              <a:rPr lang="en-US" sz="2400">
                <a:latin typeface="Tahoma" panose="020B0604030504040204" pitchFamily="34" charset="0"/>
                <a:ea typeface="Tahoma" panose="020B0604030504040204" pitchFamily="34" charset="0"/>
                <a:cs typeface="Tahoma" panose="020B0604030504040204" pitchFamily="34" charset="0"/>
              </a:rPr>
              <a:t> của Apple</a:t>
            </a:r>
          </a:p>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Dropbox</a:t>
            </a:r>
            <a:r>
              <a:rPr lang="en-US" sz="2400">
                <a:latin typeface="Tahoma" panose="020B0604030504040204" pitchFamily="34" charset="0"/>
                <a:ea typeface="Tahoma" panose="020B0604030504040204" pitchFamily="34" charset="0"/>
                <a:cs typeface="Tahoma" panose="020B0604030504040204" pitchFamily="34" charset="0"/>
              </a:rPr>
              <a:t> của Dropbox</a:t>
            </a:r>
          </a:p>
          <a:p>
            <a:pPr marL="342900" indent="-342900">
              <a:buFont typeface="Arial" panose="020B0604020202020204" pitchFamily="34" charset="0"/>
              <a:buChar char="•"/>
            </a:pP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3339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ud computing devices connected to a cloud&#10;&#10;Description automatically generated">
            <a:extLst>
              <a:ext uri="{FF2B5EF4-FFF2-40B4-BE49-F238E27FC236}">
                <a16:creationId xmlns:a16="http://schemas.microsoft.com/office/drawing/2014/main" id="{86123D17-0742-4A50-8618-08D328CD7A4D}"/>
              </a:ext>
            </a:extLst>
          </p:cNvPr>
          <p:cNvPicPr>
            <a:picLocks noChangeAspect="1"/>
          </p:cNvPicPr>
          <p:nvPr/>
        </p:nvPicPr>
        <p:blipFill>
          <a:blip r:embed="rId2"/>
          <a:stretch>
            <a:fillRect/>
          </a:stretch>
        </p:blipFill>
        <p:spPr>
          <a:xfrm>
            <a:off x="4387212" y="0"/>
            <a:ext cx="4633600" cy="3475200"/>
          </a:xfrm>
          <a:prstGeom prst="rect">
            <a:avLst/>
          </a:prstGeom>
        </p:spPr>
      </p:pic>
      <p:sp>
        <p:nvSpPr>
          <p:cNvPr id="2" name="Title 1"/>
          <p:cNvSpPr>
            <a:spLocks noGrp="1"/>
          </p:cNvSpPr>
          <p:nvPr>
            <p:ph type="title"/>
          </p:nvPr>
        </p:nvSpPr>
        <p:spPr>
          <a:xfrm>
            <a:off x="1812610" y="3463119"/>
            <a:ext cx="9782801" cy="889000"/>
          </a:xfrm>
        </p:spPr>
        <p:txBody>
          <a:bodyPr>
            <a:normAutofit/>
          </a:bodyPr>
          <a:lstStyle/>
          <a:p>
            <a:r>
              <a:rPr lang="vi-VN" sz="2800">
                <a:latin typeface="Tahoma" panose="020B0604030504040204" pitchFamily="34" charset="0"/>
                <a:ea typeface="Tahoma" panose="020B0604030504040204" pitchFamily="34" charset="0"/>
                <a:cs typeface="Tahoma" panose="020B0604030504040204" pitchFamily="34" charset="0"/>
              </a:rPr>
              <a:t>Thảo luận nhóm để chỉ ra một vài </a:t>
            </a:r>
            <a:r>
              <a:rPr lang="vi-VN" sz="2800">
                <a:solidFill>
                  <a:srgbClr val="FF0000"/>
                </a:solidFill>
                <a:latin typeface="Tahoma" panose="020B0604030504040204" pitchFamily="34" charset="0"/>
                <a:ea typeface="Tahoma" panose="020B0604030504040204" pitchFamily="34" charset="0"/>
                <a:cs typeface="Tahoma" panose="020B0604030504040204" pitchFamily="34" charset="0"/>
              </a:rPr>
              <a:t>ưu điểm</a:t>
            </a:r>
            <a:r>
              <a:rPr lang="vi-VN" sz="2800">
                <a:latin typeface="Tahoma" panose="020B0604030504040204" pitchFamily="34" charset="0"/>
                <a:ea typeface="Tahoma" panose="020B0604030504040204" pitchFamily="34" charset="0"/>
                <a:cs typeface="Tahoma" panose="020B0604030504040204" pitchFamily="34" charset="0"/>
              </a:rPr>
              <a:t> và </a:t>
            </a:r>
            <a:r>
              <a:rPr lang="vi-VN" sz="2800">
                <a:solidFill>
                  <a:srgbClr val="FF0000"/>
                </a:solidFill>
                <a:latin typeface="Tahoma" panose="020B0604030504040204" pitchFamily="34" charset="0"/>
                <a:ea typeface="Tahoma" panose="020B0604030504040204" pitchFamily="34" charset="0"/>
                <a:cs typeface="Tahoma" panose="020B0604030504040204" pitchFamily="34" charset="0"/>
              </a:rPr>
              <a:t>nhược điểm </a:t>
            </a:r>
            <a:r>
              <a:rPr lang="vi-VN" sz="2800">
                <a:latin typeface="Tahoma" panose="020B0604030504040204" pitchFamily="34" charset="0"/>
                <a:ea typeface="Tahoma" panose="020B0604030504040204" pitchFamily="34" charset="0"/>
                <a:cs typeface="Tahoma" panose="020B0604030504040204" pitchFamily="34" charset="0"/>
              </a:rPr>
              <a:t>của việc lưu trữ và chia sẻ tệp trên Intemet.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descr="Vertical Chevron List diagram showing 3 groups arranged one below the other with bullet pointed tasks in each group"/>
          <p:cNvGraphicFramePr>
            <a:graphicFrameLocks noGrp="1"/>
          </p:cNvGraphicFramePr>
          <p:nvPr>
            <p:ph sz="half" idx="1"/>
            <p:extLst>
              <p:ext uri="{D42A27DB-BD31-4B8C-83A1-F6EECF244321}">
                <p14:modId xmlns:p14="http://schemas.microsoft.com/office/powerpoint/2010/main" val="248539508"/>
              </p:ext>
            </p:extLst>
          </p:nvPr>
        </p:nvGraphicFramePr>
        <p:xfrm>
          <a:off x="1441449" y="4935677"/>
          <a:ext cx="4814888"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descr="Vertical Chevron List diagram showing 3 groups arranged one below the other with bullet pointed tasks in each group">
            <a:extLst>
              <a:ext uri="{FF2B5EF4-FFF2-40B4-BE49-F238E27FC236}">
                <a16:creationId xmlns:a16="http://schemas.microsoft.com/office/drawing/2014/main" id="{C573B45F-4BA2-4787-BF9F-AC4C5EE0263D}"/>
              </a:ext>
            </a:extLst>
          </p:cNvPr>
          <p:cNvGraphicFramePr>
            <a:graphicFrameLocks/>
          </p:cNvGraphicFramePr>
          <p:nvPr>
            <p:extLst>
              <p:ext uri="{D42A27DB-BD31-4B8C-83A1-F6EECF244321}">
                <p14:modId xmlns:p14="http://schemas.microsoft.com/office/powerpoint/2010/main" val="3832380965"/>
              </p:ext>
            </p:extLst>
          </p:nvPr>
        </p:nvGraphicFramePr>
        <p:xfrm>
          <a:off x="6704011" y="4935677"/>
          <a:ext cx="4814888"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1372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776" y="2431197"/>
            <a:ext cx="8283272" cy="997803"/>
          </a:xfrm>
        </p:spPr>
        <p:txBody>
          <a:bodyPr>
            <a:normAutofit/>
          </a:bodyPr>
          <a:lstStyle/>
          <a:p>
            <a:r>
              <a:rPr lang="en-US" sz="3200" b="1">
                <a:latin typeface="Tahoma" panose="020B0604030504040204" pitchFamily="34" charset="0"/>
                <a:ea typeface="Tahoma" panose="020B0604030504040204" pitchFamily="34" charset="0"/>
                <a:cs typeface="Tahoma" panose="020B0604030504040204" pitchFamily="34" charset="0"/>
              </a:rPr>
              <a:t>2. THỰC HÀNH: L</a:t>
            </a:r>
            <a:r>
              <a:rPr lang="vi-VN" sz="3200" b="1">
                <a:latin typeface="Tahoma" panose="020B0604030504040204" pitchFamily="34" charset="0"/>
                <a:ea typeface="Tahoma" panose="020B0604030504040204" pitchFamily="34" charset="0"/>
                <a:cs typeface="Tahoma" panose="020B0604030504040204" pitchFamily="34" charset="0"/>
              </a:rPr>
              <a:t>Ư</a:t>
            </a:r>
            <a:r>
              <a:rPr lang="en-US" sz="3200" b="1">
                <a:latin typeface="Tahoma" panose="020B0604030504040204" pitchFamily="34" charset="0"/>
                <a:ea typeface="Tahoma" panose="020B0604030504040204" pitchFamily="34" charset="0"/>
                <a:cs typeface="Tahoma" panose="020B0604030504040204" pitchFamily="34" charset="0"/>
              </a:rPr>
              <a:t>U TRỮ VÀ CHIA SẺ TỆP TIN TRÊN Ổ ĐĨA TRỰC TUYẾN</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090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rome_bm9igrjutb">
            <a:hlinkClick r:id="" action="ppaction://media"/>
            <a:extLst>
              <a:ext uri="{FF2B5EF4-FFF2-40B4-BE49-F238E27FC236}">
                <a16:creationId xmlns:a16="http://schemas.microsoft.com/office/drawing/2014/main" id="{94CEAF4D-80CD-4BD1-B360-47AB494BD1AA}"/>
              </a:ext>
            </a:extLst>
          </p:cNvPr>
          <p:cNvPicPr>
            <a:picLocks noChangeAspect="1"/>
          </p:cNvPicPr>
          <p:nvPr>
            <a:videoFile r:link="rId1"/>
            <p:extLst>
              <p:ext uri="{DAA4B4D4-6D71-4841-9C94-3DE7FCFB9230}">
                <p14:media xmlns:p14="http://schemas.microsoft.com/office/powerpoint/2010/main" r:embed="rId2">
                  <p14:trim st="2223"/>
                </p14:media>
              </p:ext>
            </p:extLst>
          </p:nvPr>
        </p:nvPicPr>
        <p:blipFill>
          <a:blip r:embed="rId4"/>
          <a:stretch>
            <a:fillRect/>
          </a:stretch>
        </p:blipFill>
        <p:spPr>
          <a:xfrm>
            <a:off x="1065212" y="23753"/>
            <a:ext cx="9753600" cy="6810494"/>
          </a:xfrm>
          <a:prstGeom prst="rect">
            <a:avLst/>
          </a:prstGeom>
        </p:spPr>
      </p:pic>
    </p:spTree>
    <p:extLst>
      <p:ext uri="{BB962C8B-B14F-4D97-AF65-F5344CB8AC3E}">
        <p14:creationId xmlns:p14="http://schemas.microsoft.com/office/powerpoint/2010/main" val="879198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E33D7-4E33-4474-9B09-0371A4250AE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141412" y="2572026"/>
            <a:ext cx="9753600" cy="17139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446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TIN11_BÀI 6. LƯU TRỮ VÀ CHIA SẺ TỆP TIN TRÊN INTERNET"/>
  <p:tag name="ISPRING_FIRST_PUBLISH" val="1"/>
  <p:tag name="ISPRING_LMS_API_VERSION" val="SCORM 2004 (2nd edition)"/>
  <p:tag name="ISPRING_ULTRA_SCORM_COURSE_ID" val="A658F6E7-CD6B-460B-89CF-2EE6F037C46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9ed095a5-16e0-11f0-8eae-7a57aa35f0a9"/>
  <p:tag name="ISPRINGONLINEFOLDERPATH" val="Learning Content/Sample Materials"/>
  <p:tag name="ISPRINGONLINEFOLDERDOMAIN" val="https://acc-24214.ispring.com"/>
  <p:tag name="ISPRING_OUTPUT_FOLDER" val="[[&quot;p\uFFFD\uFFFD\uFFFD{258FE81B-BF1C-4B18-8D8E-083C03E7F5D0}&quot;,&quot;C:\\Users\\Administrator\\Documents\\Zalo Received Fil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TRUE&quot;,&quot;language&quot;:&quot;EN&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Path&quot;:&quot;Learning Content/Sample Materials&quot;,&quot;onlineDestinationFolderId&quot;:&quot;9ed095a5-16e0-11f0-8eae-7a57aa35f0a9&quot;,&quot;onlineDestinationUrl&quot;:&quot;https://acc-24214.ispring.com&quot;,&quot;uploadSources&quot;:true},&quot;cloudSettings&quot;:{&quot;onlineDestinationFolderId&quot;:&quot;1&quot;},&quot;publishDestination&quot;:&quot;ISPRING_LMS&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Lst>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1617</Words>
  <Application>Microsoft Office PowerPoint</Application>
  <PresentationFormat>Custom</PresentationFormat>
  <Paragraphs>133</Paragraphs>
  <Slides>21</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Unicode MS</vt:lpstr>
      <vt:lpstr>Euphemia</vt:lpstr>
      <vt:lpstr>Tahoma</vt:lpstr>
      <vt:lpstr>Times New Roman</vt:lpstr>
      <vt:lpstr>Times-Narrow</vt:lpstr>
      <vt:lpstr>Vogue-ExtraBold</vt:lpstr>
      <vt:lpstr>Wingdings</vt:lpstr>
      <vt:lpstr>Math 16x9</vt:lpstr>
      <vt:lpstr>Bài 6 LƯU TRỮ VÀ CHIA SẺ TỆP TIN TRÊN INTERNET</vt:lpstr>
      <vt:lpstr>Dữ liệu có thể được lưu trữ ở đâu?</vt:lpstr>
      <vt:lpstr>1. LƯU TRỮ VÀ CHIA SẺ TỆP TIN TRÊN INTERNET - Ổ ĐĨA TRỰC TUYẾN</vt:lpstr>
      <vt:lpstr>1. LƯU TRỮ VÀ CHIA SẼ TỆP TIN TRÊN INTERNET - Ổ ĐĨA TRỰC TUYẾN</vt:lpstr>
      <vt:lpstr>Các dịch vụ lưu trữ đám mây</vt:lpstr>
      <vt:lpstr>Thảo luận nhóm để chỉ ra một vài ưu điểm và nhược điểm của việc lưu trữ và chia sẻ tệp trên Intemet.</vt:lpstr>
      <vt:lpstr>2. THỰC HÀNH: LƯU TRỮ VÀ CHIA SẺ TỆP TIN TRÊN Ổ ĐĨA TRỰC TUYẾN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6. LƯU TRỮ VÀ CHIA SẺ TỆP TIN TRÊN INTERNET</dc:title>
  <dc:creator>Trần Quốc Minh</dc:creator>
  <cp:lastModifiedBy>Nhut Nguyen</cp:lastModifiedBy>
  <cp:revision>11</cp:revision>
  <dcterms:created xsi:type="dcterms:W3CDTF">2023-07-09T09:18:18Z</dcterms:created>
  <dcterms:modified xsi:type="dcterms:W3CDTF">2025-04-27T03:18:12Z</dcterms:modified>
</cp:coreProperties>
</file>